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87" r:id="rId6"/>
    <p:sldId id="257" r:id="rId7"/>
    <p:sldId id="270" r:id="rId8"/>
    <p:sldId id="265" r:id="rId9"/>
    <p:sldId id="283" r:id="rId10"/>
    <p:sldId id="280" r:id="rId11"/>
    <p:sldId id="273" r:id="rId12"/>
    <p:sldId id="274" r:id="rId13"/>
    <p:sldId id="275" r:id="rId14"/>
    <p:sldId id="276" r:id="rId15"/>
    <p:sldId id="281" r:id="rId16"/>
    <p:sldId id="300" r:id="rId17"/>
    <p:sldId id="279" r:id="rId18"/>
    <p:sldId id="278" r:id="rId19"/>
    <p:sldId id="301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Thomitzek" initials="KT" lastIdx="13" clrIdx="0">
    <p:extLst>
      <p:ext uri="{19B8F6BF-5375-455C-9EA6-DF929625EA0E}">
        <p15:presenceInfo xmlns:p15="http://schemas.microsoft.com/office/powerpoint/2012/main" userId="S::karen.thomitzek@bayer.com::ac92c701-9277-4747-abdd-956fceeb7635" providerId="AD"/>
      </p:ext>
    </p:extLst>
  </p:cmAuthor>
  <p:cmAuthor id="2" name="Wildgoose, Peter [OMJUS]" initials="WP[" lastIdx="2" clrIdx="1">
    <p:extLst>
      <p:ext uri="{19B8F6BF-5375-455C-9EA6-DF929625EA0E}">
        <p15:presenceInfo xmlns:p15="http://schemas.microsoft.com/office/powerpoint/2012/main" userId="S::pwildgoo@its.jnj.com::68cd8fc5-0fad-4d41-9ed8-64b27ff7d0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F3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963"/>
  </p:normalViewPr>
  <p:slideViewPr>
    <p:cSldViewPr snapToGrid="0" snapToObjects="1">
      <p:cViewPr varScale="1">
        <p:scale>
          <a:sx n="62" d="100"/>
          <a:sy n="62" d="100"/>
        </p:scale>
        <p:origin x="9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2526-A80F-C04B-9CF0-D2AE85FF4E6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5B24-E200-1344-A256-C4BA2AFA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0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0383-3813-D243-8B19-8DFEAB6E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500F-F743-3842-A700-918B2378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785E-7E4B-8F4D-8AD7-20503DF5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A9C-C22D-7447-A318-5845FCBE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A3FA1-CB56-1546-A5C8-CAE54CD9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FE79-23CF-5A43-8A83-B60DDE7B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EAFFD-BC23-AB4E-B29B-ECE773F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BA58-02C4-7948-8569-74AA611B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B5712-1850-B24D-A31E-48C9D4FA7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CAA41-A185-B849-9C84-CF7B7E2B1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99F3-E5F5-BE44-A313-F278518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E41F-39A2-594A-933E-39AB3628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062E-03D9-B642-A62E-2B03B8E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1BD6-12FD-854E-AA4D-220A80B3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0333-D57E-4E4F-8721-BF66D63E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297BC-1117-2A43-83A3-531AE6D9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6815-058D-174B-BF39-7C10D6B2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63206-4529-EE48-AD0F-251A3433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FAFC-05C0-5144-AC8D-71F105AC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285E-8858-B44B-BE31-DBFCA5C3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A53A1-FB3A-344D-8359-3953B109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A6C5-4D5C-3F43-A3BE-235CD84C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4FBD-40C2-F249-AEC8-C3B7A14BF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9AA2-C279-2E44-A561-B4DF19C5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192B-5CC9-F64B-AE6D-FADE5F90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DDD6-7303-334D-B74B-890CE1A7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7601-E1A3-A346-BACC-672A5E9A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3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77F9-3710-D047-A148-DBE89650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203B-CE14-E545-9A83-B8EF96423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E6C99-D844-1C4E-8106-FBE8B90E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A03CD-20FB-B141-B717-DC9360CB8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971B0-14CB-A146-B4B1-BB17120EA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56317-B510-E241-BD8D-E76E2C51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5B7B-C7A9-464A-98F3-FA330ABB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D7960-8EF7-554A-B4F1-D0E9F5F0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6AAA-1DF4-E14D-84A2-BE3C3A89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673B0-CB06-9F4B-9D0B-715D880D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FE763-CDB2-F14F-B982-D1D3F0A7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BF3A0-DC77-8E42-A7EA-AFBF1026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C7BFF-8126-9741-958E-B19D957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168A3-7E4D-A245-9E07-1DE4597C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B9A03-52CA-0349-B7BE-F79E1CB1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BC45-EBD1-1241-9332-84356B6C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3CE9-83B3-684C-B2F1-6390ABF1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336F-51AF-EE4B-8BED-CF7521A0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F796C-321F-AE46-AA70-6ACC54D7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73CBC-A8DF-6044-9792-89335F28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F6B32-0577-6F49-9A51-5A18168D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0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AB6C-83CA-A14E-8BD2-74766D5A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392CD-D6E1-6C40-A08C-0DC5BA2BF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D87D3-E027-8145-931A-76017297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0AA1D-92AF-0940-97D9-E4ED3634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8ADF-3842-7C4B-8517-E877B269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65D6A-0632-9F48-8646-7E6C84FC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9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14">
            <a:extLst>
              <a:ext uri="{FF2B5EF4-FFF2-40B4-BE49-F238E27FC236}">
                <a16:creationId xmlns:a16="http://schemas.microsoft.com/office/drawing/2014/main" id="{8DD280B7-C40C-3942-9E41-9011655C02F4}"/>
              </a:ext>
            </a:extLst>
          </p:cNvPr>
          <p:cNvSpPr/>
          <p:nvPr/>
        </p:nvSpPr>
        <p:spPr>
          <a:xfrm>
            <a:off x="-6351" y="575112"/>
            <a:ext cx="6189963" cy="6282888"/>
          </a:xfrm>
          <a:custGeom>
            <a:avLst/>
            <a:gdLst>
              <a:gd name="connsiteX0" fmla="*/ 0 w 4219200"/>
              <a:gd name="connsiteY0" fmla="*/ 4112443 h 4112443"/>
              <a:gd name="connsiteX1" fmla="*/ 2109600 w 4219200"/>
              <a:gd name="connsiteY1" fmla="*/ 0 h 4112443"/>
              <a:gd name="connsiteX2" fmla="*/ 4219200 w 4219200"/>
              <a:gd name="connsiteY2" fmla="*/ 4112443 h 4112443"/>
              <a:gd name="connsiteX3" fmla="*/ 0 w 4219200"/>
              <a:gd name="connsiteY3" fmla="*/ 4112443 h 4112443"/>
              <a:gd name="connsiteX0" fmla="*/ 446400 w 4665600"/>
              <a:gd name="connsiteY0" fmla="*/ 4710043 h 4710043"/>
              <a:gd name="connsiteX1" fmla="*/ 0 w 4665600"/>
              <a:gd name="connsiteY1" fmla="*/ 0 h 4710043"/>
              <a:gd name="connsiteX2" fmla="*/ 4665600 w 4665600"/>
              <a:gd name="connsiteY2" fmla="*/ 4710043 h 4710043"/>
              <a:gd name="connsiteX3" fmla="*/ 446400 w 4665600"/>
              <a:gd name="connsiteY3" fmla="*/ 4710043 h 4710043"/>
              <a:gd name="connsiteX0" fmla="*/ 7200 w 4665600"/>
              <a:gd name="connsiteY0" fmla="*/ 5826043 h 5826043"/>
              <a:gd name="connsiteX1" fmla="*/ 0 w 4665600"/>
              <a:gd name="connsiteY1" fmla="*/ 0 h 5826043"/>
              <a:gd name="connsiteX2" fmla="*/ 4665600 w 4665600"/>
              <a:gd name="connsiteY2" fmla="*/ 4710043 h 5826043"/>
              <a:gd name="connsiteX3" fmla="*/ 7200 w 4665600"/>
              <a:gd name="connsiteY3" fmla="*/ 5826043 h 5826043"/>
              <a:gd name="connsiteX0" fmla="*/ 7200 w 5724000"/>
              <a:gd name="connsiteY0" fmla="*/ 5826043 h 5826043"/>
              <a:gd name="connsiteX1" fmla="*/ 0 w 5724000"/>
              <a:gd name="connsiteY1" fmla="*/ 0 h 5826043"/>
              <a:gd name="connsiteX2" fmla="*/ 5724000 w 5724000"/>
              <a:gd name="connsiteY2" fmla="*/ 5818843 h 5826043"/>
              <a:gd name="connsiteX3" fmla="*/ 7200 w 5724000"/>
              <a:gd name="connsiteY3" fmla="*/ 5826043 h 5826043"/>
              <a:gd name="connsiteX0" fmla="*/ 7200 w 5739875"/>
              <a:gd name="connsiteY0" fmla="*/ 5826043 h 5826043"/>
              <a:gd name="connsiteX1" fmla="*/ 0 w 5739875"/>
              <a:gd name="connsiteY1" fmla="*/ 0 h 5826043"/>
              <a:gd name="connsiteX2" fmla="*/ 5739875 w 5739875"/>
              <a:gd name="connsiteY2" fmla="*/ 5822018 h 5826043"/>
              <a:gd name="connsiteX3" fmla="*/ 7200 w 5739875"/>
              <a:gd name="connsiteY3" fmla="*/ 5826043 h 58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875" h="5826043">
                <a:moveTo>
                  <a:pt x="7200" y="5826043"/>
                </a:moveTo>
                <a:lnTo>
                  <a:pt x="0" y="0"/>
                </a:lnTo>
                <a:lnTo>
                  <a:pt x="5739875" y="5822018"/>
                </a:lnTo>
                <a:lnTo>
                  <a:pt x="7200" y="5826043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1AF60-3767-0A48-BC7A-B4A326585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1"/>
          <a:stretch/>
        </p:blipFill>
        <p:spPr>
          <a:xfrm>
            <a:off x="0" y="114994"/>
            <a:ext cx="2959325" cy="51740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/>
        </p:nvSpPr>
        <p:spPr>
          <a:xfrm>
            <a:off x="3126659" y="1004984"/>
            <a:ext cx="8890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Global Study Comparing a </a:t>
            </a:r>
            <a:r>
              <a:rPr lang="en-US" sz="3600" b="1" dirty="0" err="1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rivAroxaban</a:t>
            </a:r>
            <a:r>
              <a:rPr lang="en-US" sz="3600" b="1" dirty="0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-based Antithrombotic Strategy to an </a:t>
            </a:r>
            <a:r>
              <a:rPr lang="en-US" sz="3600" b="1" dirty="0" err="1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antipLatelet</a:t>
            </a:r>
            <a:r>
              <a:rPr lang="en-US" sz="3600" b="1" dirty="0">
                <a:solidFill>
                  <a:srgbClr val="D51F32"/>
                </a:solidFill>
                <a:latin typeface="Lub Dub"/>
                <a:cs typeface="Arial" panose="020B0604020202020204" pitchFamily="34" charset="0"/>
              </a:rPr>
              <a:t>-based Strategy After TAVR:                                  Main Results of The GALILEO Trial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01B67-7C30-4BE5-AEC5-710D8C668504}"/>
              </a:ext>
            </a:extLst>
          </p:cNvPr>
          <p:cNvSpPr txBox="1"/>
          <p:nvPr/>
        </p:nvSpPr>
        <p:spPr>
          <a:xfrm>
            <a:off x="3114310" y="3303593"/>
            <a:ext cx="8890423" cy="260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Lub Dub"/>
                <a:cs typeface="Arial" panose="020B0604020202020204" pitchFamily="34" charset="0"/>
              </a:rPr>
              <a:t>George </a:t>
            </a:r>
            <a:r>
              <a:rPr lang="en-US" sz="2000" b="1" dirty="0" err="1">
                <a:latin typeface="Lub Dub"/>
                <a:cs typeface="Arial" panose="020B0604020202020204" pitchFamily="34" charset="0"/>
              </a:rPr>
              <a:t>Dangas</a:t>
            </a:r>
            <a:r>
              <a:rPr lang="en-US" sz="2000" b="1" dirty="0">
                <a:latin typeface="Lub Dub"/>
                <a:cs typeface="Arial" panose="020B0604020202020204" pitchFamily="34" charset="0"/>
              </a:rPr>
              <a:t>, MD, PhD, 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Jan </a:t>
            </a:r>
            <a:r>
              <a:rPr lang="en-US" sz="2000" dirty="0" err="1">
                <a:latin typeface="Lub Dub"/>
                <a:cs typeface="Arial" panose="020B0604020202020204" pitchFamily="34" charset="0"/>
              </a:rPr>
              <a:t>Tijssen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, PhD, Gennaro Giustino, MD,                      Marco </a:t>
            </a:r>
            <a:r>
              <a:rPr lang="en-US" sz="2000" dirty="0" err="1">
                <a:latin typeface="Lub Dub"/>
                <a:cs typeface="Arial" panose="020B0604020202020204" pitchFamily="34" charset="0"/>
              </a:rPr>
              <a:t>Valgimigli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, MD, PhD, Pascal </a:t>
            </a:r>
            <a:r>
              <a:rPr lang="en-US" sz="2000" dirty="0" err="1">
                <a:latin typeface="Lub Dub"/>
                <a:cs typeface="Arial" panose="020B0604020202020204" pitchFamily="34" charset="0"/>
              </a:rPr>
              <a:t>Vranckx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, MD, Robert Welsh, MD, Karen Thomitzek, MD, Peter </a:t>
            </a:r>
            <a:r>
              <a:rPr lang="en-US" sz="2000" dirty="0" err="1">
                <a:latin typeface="Lub Dub"/>
                <a:cs typeface="Arial" panose="020B0604020202020204" pitchFamily="34" charset="0"/>
              </a:rPr>
              <a:t>Wildgoose</a:t>
            </a:r>
            <a:r>
              <a:rPr lang="en-US" sz="2000" dirty="0">
                <a:latin typeface="Lub Dub"/>
                <a:cs typeface="Arial" panose="020B0604020202020204" pitchFamily="34" charset="0"/>
              </a:rPr>
              <a:t>, PharmD, Ronald Van Amsterdam, PhD, Roxana Mehran, MD, and Stephan Windecker, MD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Lub Dub"/>
                <a:cs typeface="Arial" panose="020B0604020202020204" pitchFamily="34" charset="0"/>
              </a:rPr>
              <a:t>On The Behalf of The GALILEO Investigators</a:t>
            </a:r>
          </a:p>
        </p:txBody>
      </p:sp>
      <p:pic>
        <p:nvPicPr>
          <p:cNvPr id="12" name="Picture 14" descr="C:\Users\knippp01\AppData\Local\Microsoft\Windows\Temporary Internet Files\Content.Outlook\X89W262T\Galileo_RGB.jpg">
            <a:extLst>
              <a:ext uri="{FF2B5EF4-FFF2-40B4-BE49-F238E27FC236}">
                <a16:creationId xmlns:a16="http://schemas.microsoft.com/office/drawing/2014/main" id="{E05838A4-4E68-4BF9-B06B-1E869472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96" y="157423"/>
            <a:ext cx="3127947" cy="8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10AAEA-E005-40DD-AF19-86CA7FA8123F}"/>
              </a:ext>
            </a:extLst>
          </p:cNvPr>
          <p:cNvSpPr txBox="1"/>
          <p:nvPr/>
        </p:nvSpPr>
        <p:spPr>
          <a:xfrm>
            <a:off x="8272368" y="0"/>
            <a:ext cx="37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Embargoed for 5:30 p.m. ET 11-16-19</a:t>
            </a:r>
          </a:p>
        </p:txBody>
      </p:sp>
    </p:spTree>
    <p:extLst>
      <p:ext uri="{BB962C8B-B14F-4D97-AF65-F5344CB8AC3E}">
        <p14:creationId xmlns:p14="http://schemas.microsoft.com/office/powerpoint/2010/main" val="18974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14" y="116572"/>
            <a:ext cx="1179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All-Cause Mortality (Intention-to-treat)</a:t>
            </a: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A8E0E73E-8A9E-4312-B99E-A9BE070BD9C3}"/>
              </a:ext>
            </a:extLst>
          </p:cNvPr>
          <p:cNvSpPr>
            <a:spLocks/>
          </p:cNvSpPr>
          <p:nvPr/>
        </p:nvSpPr>
        <p:spPr bwMode="auto">
          <a:xfrm>
            <a:off x="2341559" y="3294063"/>
            <a:ext cx="5527675" cy="1117600"/>
          </a:xfrm>
          <a:custGeom>
            <a:avLst/>
            <a:gdLst>
              <a:gd name="T0" fmla="*/ 13 w 1167"/>
              <a:gd name="T1" fmla="*/ 232 h 236"/>
              <a:gd name="T2" fmla="*/ 71 w 1167"/>
              <a:gd name="T3" fmla="*/ 232 h 236"/>
              <a:gd name="T4" fmla="*/ 125 w 1167"/>
              <a:gd name="T5" fmla="*/ 228 h 236"/>
              <a:gd name="T6" fmla="*/ 157 w 1167"/>
              <a:gd name="T7" fmla="*/ 225 h 236"/>
              <a:gd name="T8" fmla="*/ 175 w 1167"/>
              <a:gd name="T9" fmla="*/ 221 h 236"/>
              <a:gd name="T10" fmla="*/ 220 w 1167"/>
              <a:gd name="T11" fmla="*/ 221 h 236"/>
              <a:gd name="T12" fmla="*/ 251 w 1167"/>
              <a:gd name="T13" fmla="*/ 217 h 236"/>
              <a:gd name="T14" fmla="*/ 280 w 1167"/>
              <a:gd name="T15" fmla="*/ 209 h 236"/>
              <a:gd name="T16" fmla="*/ 303 w 1167"/>
              <a:gd name="T17" fmla="*/ 209 h 236"/>
              <a:gd name="T18" fmla="*/ 326 w 1167"/>
              <a:gd name="T19" fmla="*/ 209 h 236"/>
              <a:gd name="T20" fmla="*/ 350 w 1167"/>
              <a:gd name="T21" fmla="*/ 196 h 236"/>
              <a:gd name="T22" fmla="*/ 382 w 1167"/>
              <a:gd name="T23" fmla="*/ 188 h 236"/>
              <a:gd name="T24" fmla="*/ 417 w 1167"/>
              <a:gd name="T25" fmla="*/ 188 h 236"/>
              <a:gd name="T26" fmla="*/ 485 w 1167"/>
              <a:gd name="T27" fmla="*/ 176 h 236"/>
              <a:gd name="T28" fmla="*/ 507 w 1167"/>
              <a:gd name="T29" fmla="*/ 171 h 236"/>
              <a:gd name="T30" fmla="*/ 522 w 1167"/>
              <a:gd name="T31" fmla="*/ 171 h 236"/>
              <a:gd name="T32" fmla="*/ 540 w 1167"/>
              <a:gd name="T33" fmla="*/ 171 h 236"/>
              <a:gd name="T34" fmla="*/ 553 w 1167"/>
              <a:gd name="T35" fmla="*/ 167 h 236"/>
              <a:gd name="T36" fmla="*/ 562 w 1167"/>
              <a:gd name="T37" fmla="*/ 167 h 236"/>
              <a:gd name="T38" fmla="*/ 575 w 1167"/>
              <a:gd name="T39" fmla="*/ 162 h 236"/>
              <a:gd name="T40" fmla="*/ 593 w 1167"/>
              <a:gd name="T41" fmla="*/ 158 h 236"/>
              <a:gd name="T42" fmla="*/ 610 w 1167"/>
              <a:gd name="T43" fmla="*/ 153 h 236"/>
              <a:gd name="T44" fmla="*/ 624 w 1167"/>
              <a:gd name="T45" fmla="*/ 148 h 236"/>
              <a:gd name="T46" fmla="*/ 644 w 1167"/>
              <a:gd name="T47" fmla="*/ 148 h 236"/>
              <a:gd name="T48" fmla="*/ 655 w 1167"/>
              <a:gd name="T49" fmla="*/ 143 h 236"/>
              <a:gd name="T50" fmla="*/ 668 w 1167"/>
              <a:gd name="T51" fmla="*/ 133 h 236"/>
              <a:gd name="T52" fmla="*/ 679 w 1167"/>
              <a:gd name="T53" fmla="*/ 133 h 236"/>
              <a:gd name="T54" fmla="*/ 699 w 1167"/>
              <a:gd name="T55" fmla="*/ 133 h 236"/>
              <a:gd name="T56" fmla="*/ 710 w 1167"/>
              <a:gd name="T57" fmla="*/ 127 h 236"/>
              <a:gd name="T58" fmla="*/ 725 w 1167"/>
              <a:gd name="T59" fmla="*/ 127 h 236"/>
              <a:gd name="T60" fmla="*/ 738 w 1167"/>
              <a:gd name="T61" fmla="*/ 127 h 236"/>
              <a:gd name="T62" fmla="*/ 749 w 1167"/>
              <a:gd name="T63" fmla="*/ 127 h 236"/>
              <a:gd name="T64" fmla="*/ 768 w 1167"/>
              <a:gd name="T65" fmla="*/ 121 h 236"/>
              <a:gd name="T66" fmla="*/ 783 w 1167"/>
              <a:gd name="T67" fmla="*/ 121 h 236"/>
              <a:gd name="T68" fmla="*/ 801 w 1167"/>
              <a:gd name="T69" fmla="*/ 121 h 236"/>
              <a:gd name="T70" fmla="*/ 814 w 1167"/>
              <a:gd name="T71" fmla="*/ 121 h 236"/>
              <a:gd name="T72" fmla="*/ 825 w 1167"/>
              <a:gd name="T73" fmla="*/ 121 h 236"/>
              <a:gd name="T74" fmla="*/ 837 w 1167"/>
              <a:gd name="T75" fmla="*/ 113 h 236"/>
              <a:gd name="T76" fmla="*/ 846 w 1167"/>
              <a:gd name="T77" fmla="*/ 98 h 236"/>
              <a:gd name="T78" fmla="*/ 863 w 1167"/>
              <a:gd name="T79" fmla="*/ 98 h 236"/>
              <a:gd name="T80" fmla="*/ 876 w 1167"/>
              <a:gd name="T81" fmla="*/ 98 h 236"/>
              <a:gd name="T82" fmla="*/ 892 w 1167"/>
              <a:gd name="T83" fmla="*/ 98 h 236"/>
              <a:gd name="T84" fmla="*/ 905 w 1167"/>
              <a:gd name="T85" fmla="*/ 98 h 236"/>
              <a:gd name="T86" fmla="*/ 921 w 1167"/>
              <a:gd name="T87" fmla="*/ 98 h 236"/>
              <a:gd name="T88" fmla="*/ 931 w 1167"/>
              <a:gd name="T89" fmla="*/ 88 h 236"/>
              <a:gd name="T90" fmla="*/ 947 w 1167"/>
              <a:gd name="T91" fmla="*/ 88 h 236"/>
              <a:gd name="T92" fmla="*/ 965 w 1167"/>
              <a:gd name="T93" fmla="*/ 88 h 236"/>
              <a:gd name="T94" fmla="*/ 978 w 1167"/>
              <a:gd name="T95" fmla="*/ 77 h 236"/>
              <a:gd name="T96" fmla="*/ 989 w 1167"/>
              <a:gd name="T97" fmla="*/ 41 h 236"/>
              <a:gd name="T98" fmla="*/ 1002 w 1167"/>
              <a:gd name="T99" fmla="*/ 41 h 236"/>
              <a:gd name="T100" fmla="*/ 1018 w 1167"/>
              <a:gd name="T101" fmla="*/ 29 h 236"/>
              <a:gd name="T102" fmla="*/ 1031 w 1167"/>
              <a:gd name="T103" fmla="*/ 15 h 236"/>
              <a:gd name="T104" fmla="*/ 1046 w 1167"/>
              <a:gd name="T105" fmla="*/ 15 h 236"/>
              <a:gd name="T106" fmla="*/ 1062 w 1167"/>
              <a:gd name="T107" fmla="*/ 0 h 236"/>
              <a:gd name="T108" fmla="*/ 1073 w 1167"/>
              <a:gd name="T109" fmla="*/ 0 h 236"/>
              <a:gd name="T110" fmla="*/ 1086 w 1167"/>
              <a:gd name="T111" fmla="*/ 0 h 236"/>
              <a:gd name="T112" fmla="*/ 1096 w 1167"/>
              <a:gd name="T113" fmla="*/ 0 h 236"/>
              <a:gd name="T114" fmla="*/ 1114 w 1167"/>
              <a:gd name="T115" fmla="*/ 0 h 236"/>
              <a:gd name="T116" fmla="*/ 1125 w 1167"/>
              <a:gd name="T117" fmla="*/ 0 h 236"/>
              <a:gd name="T118" fmla="*/ 1143 w 1167"/>
              <a:gd name="T119" fmla="*/ 0 h 236"/>
              <a:gd name="T120" fmla="*/ 1159 w 1167"/>
              <a:gd name="T12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67" h="236">
                <a:moveTo>
                  <a:pt x="0" y="236"/>
                </a:moveTo>
                <a:lnTo>
                  <a:pt x="0" y="236"/>
                </a:lnTo>
                <a:lnTo>
                  <a:pt x="0" y="236"/>
                </a:lnTo>
                <a:lnTo>
                  <a:pt x="1" y="236"/>
                </a:lnTo>
                <a:lnTo>
                  <a:pt x="1" y="236"/>
                </a:lnTo>
                <a:lnTo>
                  <a:pt x="6" y="236"/>
                </a:lnTo>
                <a:lnTo>
                  <a:pt x="6" y="236"/>
                </a:lnTo>
                <a:lnTo>
                  <a:pt x="8" y="236"/>
                </a:lnTo>
                <a:lnTo>
                  <a:pt x="8" y="236"/>
                </a:lnTo>
                <a:lnTo>
                  <a:pt x="13" y="236"/>
                </a:lnTo>
                <a:lnTo>
                  <a:pt x="13" y="232"/>
                </a:lnTo>
                <a:lnTo>
                  <a:pt x="29" y="232"/>
                </a:lnTo>
                <a:lnTo>
                  <a:pt x="29" y="232"/>
                </a:lnTo>
                <a:lnTo>
                  <a:pt x="31" y="232"/>
                </a:lnTo>
                <a:lnTo>
                  <a:pt x="31" y="232"/>
                </a:lnTo>
                <a:lnTo>
                  <a:pt x="53" y="232"/>
                </a:lnTo>
                <a:lnTo>
                  <a:pt x="53" y="232"/>
                </a:lnTo>
                <a:lnTo>
                  <a:pt x="56" y="232"/>
                </a:lnTo>
                <a:lnTo>
                  <a:pt x="56" y="232"/>
                </a:lnTo>
                <a:lnTo>
                  <a:pt x="58" y="232"/>
                </a:lnTo>
                <a:lnTo>
                  <a:pt x="58" y="232"/>
                </a:lnTo>
                <a:lnTo>
                  <a:pt x="71" y="232"/>
                </a:lnTo>
                <a:lnTo>
                  <a:pt x="71" y="232"/>
                </a:lnTo>
                <a:lnTo>
                  <a:pt x="73" y="232"/>
                </a:lnTo>
                <a:lnTo>
                  <a:pt x="73" y="232"/>
                </a:lnTo>
                <a:lnTo>
                  <a:pt x="79" y="232"/>
                </a:lnTo>
                <a:lnTo>
                  <a:pt x="79" y="232"/>
                </a:lnTo>
                <a:lnTo>
                  <a:pt x="84" y="232"/>
                </a:lnTo>
                <a:lnTo>
                  <a:pt x="84" y="228"/>
                </a:lnTo>
                <a:lnTo>
                  <a:pt x="89" y="228"/>
                </a:lnTo>
                <a:lnTo>
                  <a:pt x="89" y="228"/>
                </a:lnTo>
                <a:lnTo>
                  <a:pt x="125" y="228"/>
                </a:lnTo>
                <a:lnTo>
                  <a:pt x="125" y="228"/>
                </a:lnTo>
                <a:lnTo>
                  <a:pt x="133" y="228"/>
                </a:lnTo>
                <a:lnTo>
                  <a:pt x="133" y="225"/>
                </a:lnTo>
                <a:lnTo>
                  <a:pt x="134" y="225"/>
                </a:lnTo>
                <a:lnTo>
                  <a:pt x="134" y="225"/>
                </a:lnTo>
                <a:lnTo>
                  <a:pt x="136" y="225"/>
                </a:lnTo>
                <a:lnTo>
                  <a:pt x="136" y="225"/>
                </a:lnTo>
                <a:lnTo>
                  <a:pt x="144" y="225"/>
                </a:lnTo>
                <a:lnTo>
                  <a:pt x="144" y="225"/>
                </a:lnTo>
                <a:lnTo>
                  <a:pt x="147" y="225"/>
                </a:lnTo>
                <a:lnTo>
                  <a:pt x="147" y="225"/>
                </a:lnTo>
                <a:lnTo>
                  <a:pt x="157" y="225"/>
                </a:lnTo>
                <a:lnTo>
                  <a:pt x="157" y="225"/>
                </a:lnTo>
                <a:lnTo>
                  <a:pt x="159" y="225"/>
                </a:lnTo>
                <a:lnTo>
                  <a:pt x="159" y="225"/>
                </a:lnTo>
                <a:lnTo>
                  <a:pt x="160" y="225"/>
                </a:lnTo>
                <a:lnTo>
                  <a:pt x="160" y="221"/>
                </a:lnTo>
                <a:lnTo>
                  <a:pt x="162" y="221"/>
                </a:lnTo>
                <a:lnTo>
                  <a:pt x="162" y="221"/>
                </a:lnTo>
                <a:lnTo>
                  <a:pt x="168" y="221"/>
                </a:lnTo>
                <a:lnTo>
                  <a:pt x="168" y="221"/>
                </a:lnTo>
                <a:lnTo>
                  <a:pt x="175" y="221"/>
                </a:lnTo>
                <a:lnTo>
                  <a:pt x="175" y="221"/>
                </a:lnTo>
                <a:lnTo>
                  <a:pt x="176" y="221"/>
                </a:lnTo>
                <a:lnTo>
                  <a:pt x="176" y="221"/>
                </a:lnTo>
                <a:lnTo>
                  <a:pt x="178" y="221"/>
                </a:lnTo>
                <a:lnTo>
                  <a:pt x="178" y="221"/>
                </a:lnTo>
                <a:lnTo>
                  <a:pt x="191" y="221"/>
                </a:lnTo>
                <a:lnTo>
                  <a:pt x="191" y="221"/>
                </a:lnTo>
                <a:lnTo>
                  <a:pt x="193" y="221"/>
                </a:lnTo>
                <a:lnTo>
                  <a:pt x="193" y="221"/>
                </a:lnTo>
                <a:lnTo>
                  <a:pt x="214" y="221"/>
                </a:lnTo>
                <a:lnTo>
                  <a:pt x="214" y="221"/>
                </a:lnTo>
                <a:lnTo>
                  <a:pt x="220" y="221"/>
                </a:lnTo>
                <a:lnTo>
                  <a:pt x="220" y="221"/>
                </a:lnTo>
                <a:lnTo>
                  <a:pt x="227" y="221"/>
                </a:lnTo>
                <a:lnTo>
                  <a:pt x="227" y="221"/>
                </a:lnTo>
                <a:lnTo>
                  <a:pt x="235" y="221"/>
                </a:lnTo>
                <a:lnTo>
                  <a:pt x="235" y="221"/>
                </a:lnTo>
                <a:lnTo>
                  <a:pt x="246" y="221"/>
                </a:lnTo>
                <a:lnTo>
                  <a:pt x="246" y="221"/>
                </a:lnTo>
                <a:lnTo>
                  <a:pt x="248" y="221"/>
                </a:lnTo>
                <a:lnTo>
                  <a:pt x="248" y="221"/>
                </a:lnTo>
                <a:lnTo>
                  <a:pt x="251" y="221"/>
                </a:lnTo>
                <a:lnTo>
                  <a:pt x="251" y="217"/>
                </a:lnTo>
                <a:lnTo>
                  <a:pt x="262" y="217"/>
                </a:lnTo>
                <a:lnTo>
                  <a:pt x="262" y="217"/>
                </a:lnTo>
                <a:lnTo>
                  <a:pt x="267" y="217"/>
                </a:lnTo>
                <a:lnTo>
                  <a:pt x="267" y="213"/>
                </a:lnTo>
                <a:lnTo>
                  <a:pt x="271" y="213"/>
                </a:lnTo>
                <a:lnTo>
                  <a:pt x="271" y="213"/>
                </a:lnTo>
                <a:lnTo>
                  <a:pt x="272" y="213"/>
                </a:lnTo>
                <a:lnTo>
                  <a:pt x="272" y="209"/>
                </a:lnTo>
                <a:lnTo>
                  <a:pt x="274" y="209"/>
                </a:lnTo>
                <a:lnTo>
                  <a:pt x="274" y="209"/>
                </a:lnTo>
                <a:lnTo>
                  <a:pt x="280" y="209"/>
                </a:lnTo>
                <a:lnTo>
                  <a:pt x="280" y="209"/>
                </a:lnTo>
                <a:lnTo>
                  <a:pt x="290" y="209"/>
                </a:lnTo>
                <a:lnTo>
                  <a:pt x="290" y="209"/>
                </a:lnTo>
                <a:lnTo>
                  <a:pt x="293" y="209"/>
                </a:lnTo>
                <a:lnTo>
                  <a:pt x="293" y="209"/>
                </a:lnTo>
                <a:lnTo>
                  <a:pt x="295" y="209"/>
                </a:lnTo>
                <a:lnTo>
                  <a:pt x="295" y="209"/>
                </a:lnTo>
                <a:lnTo>
                  <a:pt x="301" y="209"/>
                </a:lnTo>
                <a:lnTo>
                  <a:pt x="301" y="209"/>
                </a:lnTo>
                <a:lnTo>
                  <a:pt x="303" y="209"/>
                </a:lnTo>
                <a:lnTo>
                  <a:pt x="303" y="209"/>
                </a:lnTo>
                <a:lnTo>
                  <a:pt x="313" y="209"/>
                </a:lnTo>
                <a:lnTo>
                  <a:pt x="313" y="209"/>
                </a:lnTo>
                <a:lnTo>
                  <a:pt x="314" y="209"/>
                </a:lnTo>
                <a:lnTo>
                  <a:pt x="314" y="209"/>
                </a:lnTo>
                <a:lnTo>
                  <a:pt x="316" y="209"/>
                </a:lnTo>
                <a:lnTo>
                  <a:pt x="316" y="209"/>
                </a:lnTo>
                <a:lnTo>
                  <a:pt x="319" y="209"/>
                </a:lnTo>
                <a:lnTo>
                  <a:pt x="319" y="209"/>
                </a:lnTo>
                <a:lnTo>
                  <a:pt x="324" y="209"/>
                </a:lnTo>
                <a:lnTo>
                  <a:pt x="324" y="209"/>
                </a:lnTo>
                <a:lnTo>
                  <a:pt x="326" y="209"/>
                </a:lnTo>
                <a:lnTo>
                  <a:pt x="326" y="209"/>
                </a:lnTo>
                <a:lnTo>
                  <a:pt x="344" y="209"/>
                </a:lnTo>
                <a:lnTo>
                  <a:pt x="344" y="204"/>
                </a:lnTo>
                <a:lnTo>
                  <a:pt x="345" y="204"/>
                </a:lnTo>
                <a:lnTo>
                  <a:pt x="345" y="200"/>
                </a:lnTo>
                <a:lnTo>
                  <a:pt x="347" y="200"/>
                </a:lnTo>
                <a:lnTo>
                  <a:pt x="347" y="200"/>
                </a:lnTo>
                <a:lnTo>
                  <a:pt x="348" y="200"/>
                </a:lnTo>
                <a:lnTo>
                  <a:pt x="348" y="200"/>
                </a:lnTo>
                <a:lnTo>
                  <a:pt x="350" y="200"/>
                </a:lnTo>
                <a:lnTo>
                  <a:pt x="350" y="196"/>
                </a:lnTo>
                <a:lnTo>
                  <a:pt x="356" y="196"/>
                </a:lnTo>
                <a:lnTo>
                  <a:pt x="356" y="196"/>
                </a:lnTo>
                <a:lnTo>
                  <a:pt x="360" y="196"/>
                </a:lnTo>
                <a:lnTo>
                  <a:pt x="360" y="192"/>
                </a:lnTo>
                <a:lnTo>
                  <a:pt x="369" y="192"/>
                </a:lnTo>
                <a:lnTo>
                  <a:pt x="369" y="188"/>
                </a:lnTo>
                <a:lnTo>
                  <a:pt x="371" y="188"/>
                </a:lnTo>
                <a:lnTo>
                  <a:pt x="371" y="188"/>
                </a:lnTo>
                <a:lnTo>
                  <a:pt x="381" y="188"/>
                </a:lnTo>
                <a:lnTo>
                  <a:pt x="381" y="188"/>
                </a:lnTo>
                <a:lnTo>
                  <a:pt x="382" y="188"/>
                </a:lnTo>
                <a:lnTo>
                  <a:pt x="382" y="188"/>
                </a:lnTo>
                <a:lnTo>
                  <a:pt x="384" y="188"/>
                </a:lnTo>
                <a:lnTo>
                  <a:pt x="384" y="188"/>
                </a:lnTo>
                <a:lnTo>
                  <a:pt x="386" y="188"/>
                </a:lnTo>
                <a:lnTo>
                  <a:pt x="386" y="188"/>
                </a:lnTo>
                <a:lnTo>
                  <a:pt x="395" y="188"/>
                </a:lnTo>
                <a:lnTo>
                  <a:pt x="395" y="188"/>
                </a:lnTo>
                <a:lnTo>
                  <a:pt x="408" y="188"/>
                </a:lnTo>
                <a:lnTo>
                  <a:pt x="408" y="188"/>
                </a:lnTo>
                <a:lnTo>
                  <a:pt x="417" y="188"/>
                </a:lnTo>
                <a:lnTo>
                  <a:pt x="417" y="188"/>
                </a:lnTo>
                <a:lnTo>
                  <a:pt x="421" y="188"/>
                </a:lnTo>
                <a:lnTo>
                  <a:pt x="421" y="184"/>
                </a:lnTo>
                <a:lnTo>
                  <a:pt x="429" y="184"/>
                </a:lnTo>
                <a:lnTo>
                  <a:pt x="429" y="184"/>
                </a:lnTo>
                <a:lnTo>
                  <a:pt x="442" y="184"/>
                </a:lnTo>
                <a:lnTo>
                  <a:pt x="442" y="184"/>
                </a:lnTo>
                <a:lnTo>
                  <a:pt x="460" y="184"/>
                </a:lnTo>
                <a:lnTo>
                  <a:pt x="460" y="180"/>
                </a:lnTo>
                <a:lnTo>
                  <a:pt x="468" y="180"/>
                </a:lnTo>
                <a:lnTo>
                  <a:pt x="468" y="176"/>
                </a:lnTo>
                <a:lnTo>
                  <a:pt x="485" y="176"/>
                </a:lnTo>
                <a:lnTo>
                  <a:pt x="485" y="171"/>
                </a:lnTo>
                <a:lnTo>
                  <a:pt x="486" y="171"/>
                </a:lnTo>
                <a:lnTo>
                  <a:pt x="486" y="171"/>
                </a:lnTo>
                <a:lnTo>
                  <a:pt x="489" y="171"/>
                </a:lnTo>
                <a:lnTo>
                  <a:pt x="489" y="171"/>
                </a:lnTo>
                <a:lnTo>
                  <a:pt x="501" y="171"/>
                </a:lnTo>
                <a:lnTo>
                  <a:pt x="501" y="171"/>
                </a:lnTo>
                <a:lnTo>
                  <a:pt x="506" y="171"/>
                </a:lnTo>
                <a:lnTo>
                  <a:pt x="506" y="171"/>
                </a:lnTo>
                <a:lnTo>
                  <a:pt x="507" y="171"/>
                </a:lnTo>
                <a:lnTo>
                  <a:pt x="507" y="171"/>
                </a:lnTo>
                <a:lnTo>
                  <a:pt x="509" y="171"/>
                </a:lnTo>
                <a:lnTo>
                  <a:pt x="509" y="171"/>
                </a:lnTo>
                <a:lnTo>
                  <a:pt x="511" y="171"/>
                </a:lnTo>
                <a:lnTo>
                  <a:pt x="511" y="171"/>
                </a:lnTo>
                <a:lnTo>
                  <a:pt x="515" y="171"/>
                </a:lnTo>
                <a:lnTo>
                  <a:pt x="515" y="171"/>
                </a:lnTo>
                <a:lnTo>
                  <a:pt x="517" y="171"/>
                </a:lnTo>
                <a:lnTo>
                  <a:pt x="517" y="171"/>
                </a:lnTo>
                <a:lnTo>
                  <a:pt x="519" y="171"/>
                </a:lnTo>
                <a:lnTo>
                  <a:pt x="519" y="171"/>
                </a:lnTo>
                <a:lnTo>
                  <a:pt x="522" y="171"/>
                </a:lnTo>
                <a:lnTo>
                  <a:pt x="522" y="171"/>
                </a:lnTo>
                <a:lnTo>
                  <a:pt x="524" y="171"/>
                </a:lnTo>
                <a:lnTo>
                  <a:pt x="524" y="171"/>
                </a:lnTo>
                <a:lnTo>
                  <a:pt x="528" y="171"/>
                </a:lnTo>
                <a:lnTo>
                  <a:pt x="528" y="171"/>
                </a:lnTo>
                <a:lnTo>
                  <a:pt x="530" y="171"/>
                </a:lnTo>
                <a:lnTo>
                  <a:pt x="530" y="171"/>
                </a:lnTo>
                <a:lnTo>
                  <a:pt x="532" y="171"/>
                </a:lnTo>
                <a:lnTo>
                  <a:pt x="532" y="171"/>
                </a:lnTo>
                <a:lnTo>
                  <a:pt x="540" y="171"/>
                </a:lnTo>
                <a:lnTo>
                  <a:pt x="540" y="171"/>
                </a:lnTo>
                <a:lnTo>
                  <a:pt x="541" y="171"/>
                </a:lnTo>
                <a:lnTo>
                  <a:pt x="541" y="171"/>
                </a:lnTo>
                <a:lnTo>
                  <a:pt x="543" y="171"/>
                </a:lnTo>
                <a:lnTo>
                  <a:pt x="543" y="171"/>
                </a:lnTo>
                <a:lnTo>
                  <a:pt x="545" y="171"/>
                </a:lnTo>
                <a:lnTo>
                  <a:pt x="545" y="171"/>
                </a:lnTo>
                <a:lnTo>
                  <a:pt x="546" y="171"/>
                </a:lnTo>
                <a:lnTo>
                  <a:pt x="546" y="171"/>
                </a:lnTo>
                <a:lnTo>
                  <a:pt x="551" y="171"/>
                </a:lnTo>
                <a:lnTo>
                  <a:pt x="551" y="167"/>
                </a:lnTo>
                <a:lnTo>
                  <a:pt x="553" y="167"/>
                </a:lnTo>
                <a:lnTo>
                  <a:pt x="553" y="167"/>
                </a:lnTo>
                <a:lnTo>
                  <a:pt x="554" y="167"/>
                </a:lnTo>
                <a:lnTo>
                  <a:pt x="554" y="167"/>
                </a:lnTo>
                <a:lnTo>
                  <a:pt x="556" y="167"/>
                </a:lnTo>
                <a:lnTo>
                  <a:pt x="556" y="167"/>
                </a:lnTo>
                <a:lnTo>
                  <a:pt x="558" y="167"/>
                </a:lnTo>
                <a:lnTo>
                  <a:pt x="558" y="167"/>
                </a:lnTo>
                <a:lnTo>
                  <a:pt x="561" y="167"/>
                </a:lnTo>
                <a:lnTo>
                  <a:pt x="561" y="167"/>
                </a:lnTo>
                <a:lnTo>
                  <a:pt x="562" y="167"/>
                </a:lnTo>
                <a:lnTo>
                  <a:pt x="562" y="167"/>
                </a:lnTo>
                <a:lnTo>
                  <a:pt x="566" y="167"/>
                </a:lnTo>
                <a:lnTo>
                  <a:pt x="566" y="162"/>
                </a:lnTo>
                <a:lnTo>
                  <a:pt x="567" y="162"/>
                </a:lnTo>
                <a:lnTo>
                  <a:pt x="567" y="162"/>
                </a:lnTo>
                <a:lnTo>
                  <a:pt x="569" y="162"/>
                </a:lnTo>
                <a:lnTo>
                  <a:pt x="569" y="162"/>
                </a:lnTo>
                <a:lnTo>
                  <a:pt x="572" y="162"/>
                </a:lnTo>
                <a:lnTo>
                  <a:pt x="572" y="162"/>
                </a:lnTo>
                <a:lnTo>
                  <a:pt x="574" y="162"/>
                </a:lnTo>
                <a:lnTo>
                  <a:pt x="574" y="162"/>
                </a:lnTo>
                <a:lnTo>
                  <a:pt x="575" y="162"/>
                </a:lnTo>
                <a:lnTo>
                  <a:pt x="575" y="162"/>
                </a:lnTo>
                <a:lnTo>
                  <a:pt x="577" y="162"/>
                </a:lnTo>
                <a:lnTo>
                  <a:pt x="577" y="162"/>
                </a:lnTo>
                <a:lnTo>
                  <a:pt x="585" y="162"/>
                </a:lnTo>
                <a:lnTo>
                  <a:pt x="585" y="162"/>
                </a:lnTo>
                <a:lnTo>
                  <a:pt x="587" y="162"/>
                </a:lnTo>
                <a:lnTo>
                  <a:pt x="587" y="162"/>
                </a:lnTo>
                <a:lnTo>
                  <a:pt x="588" y="162"/>
                </a:lnTo>
                <a:lnTo>
                  <a:pt x="588" y="162"/>
                </a:lnTo>
                <a:lnTo>
                  <a:pt x="593" y="162"/>
                </a:lnTo>
                <a:lnTo>
                  <a:pt x="593" y="158"/>
                </a:lnTo>
                <a:lnTo>
                  <a:pt x="597" y="158"/>
                </a:lnTo>
                <a:lnTo>
                  <a:pt x="597" y="153"/>
                </a:lnTo>
                <a:lnTo>
                  <a:pt x="598" y="153"/>
                </a:lnTo>
                <a:lnTo>
                  <a:pt x="598" y="153"/>
                </a:lnTo>
                <a:lnTo>
                  <a:pt x="600" y="153"/>
                </a:lnTo>
                <a:lnTo>
                  <a:pt x="600" y="153"/>
                </a:lnTo>
                <a:lnTo>
                  <a:pt x="603" y="153"/>
                </a:lnTo>
                <a:lnTo>
                  <a:pt x="603" y="153"/>
                </a:lnTo>
                <a:lnTo>
                  <a:pt x="608" y="153"/>
                </a:lnTo>
                <a:lnTo>
                  <a:pt x="608" y="153"/>
                </a:lnTo>
                <a:lnTo>
                  <a:pt x="610" y="153"/>
                </a:lnTo>
                <a:lnTo>
                  <a:pt x="610" y="153"/>
                </a:lnTo>
                <a:lnTo>
                  <a:pt x="611" y="153"/>
                </a:lnTo>
                <a:lnTo>
                  <a:pt x="611" y="153"/>
                </a:lnTo>
                <a:lnTo>
                  <a:pt x="613" y="153"/>
                </a:lnTo>
                <a:lnTo>
                  <a:pt x="613" y="148"/>
                </a:lnTo>
                <a:lnTo>
                  <a:pt x="621" y="148"/>
                </a:lnTo>
                <a:lnTo>
                  <a:pt x="621" y="148"/>
                </a:lnTo>
                <a:lnTo>
                  <a:pt x="622" y="148"/>
                </a:lnTo>
                <a:lnTo>
                  <a:pt x="622" y="148"/>
                </a:lnTo>
                <a:lnTo>
                  <a:pt x="624" y="148"/>
                </a:lnTo>
                <a:lnTo>
                  <a:pt x="624" y="148"/>
                </a:lnTo>
                <a:lnTo>
                  <a:pt x="631" y="148"/>
                </a:lnTo>
                <a:lnTo>
                  <a:pt x="631" y="148"/>
                </a:lnTo>
                <a:lnTo>
                  <a:pt x="632" y="148"/>
                </a:lnTo>
                <a:lnTo>
                  <a:pt x="632" y="148"/>
                </a:lnTo>
                <a:lnTo>
                  <a:pt x="634" y="148"/>
                </a:lnTo>
                <a:lnTo>
                  <a:pt x="634" y="148"/>
                </a:lnTo>
                <a:lnTo>
                  <a:pt x="635" y="148"/>
                </a:lnTo>
                <a:lnTo>
                  <a:pt x="635" y="148"/>
                </a:lnTo>
                <a:lnTo>
                  <a:pt x="642" y="148"/>
                </a:lnTo>
                <a:lnTo>
                  <a:pt x="642" y="148"/>
                </a:lnTo>
                <a:lnTo>
                  <a:pt x="644" y="148"/>
                </a:lnTo>
                <a:lnTo>
                  <a:pt x="644" y="148"/>
                </a:lnTo>
                <a:lnTo>
                  <a:pt x="645" y="148"/>
                </a:lnTo>
                <a:lnTo>
                  <a:pt x="645" y="148"/>
                </a:lnTo>
                <a:lnTo>
                  <a:pt x="647" y="148"/>
                </a:lnTo>
                <a:lnTo>
                  <a:pt x="647" y="148"/>
                </a:lnTo>
                <a:lnTo>
                  <a:pt x="648" y="148"/>
                </a:lnTo>
                <a:lnTo>
                  <a:pt x="648" y="148"/>
                </a:lnTo>
                <a:lnTo>
                  <a:pt x="653" y="148"/>
                </a:lnTo>
                <a:lnTo>
                  <a:pt x="653" y="148"/>
                </a:lnTo>
                <a:lnTo>
                  <a:pt x="655" y="148"/>
                </a:lnTo>
                <a:lnTo>
                  <a:pt x="655" y="143"/>
                </a:lnTo>
                <a:lnTo>
                  <a:pt x="657" y="143"/>
                </a:lnTo>
                <a:lnTo>
                  <a:pt x="657" y="143"/>
                </a:lnTo>
                <a:lnTo>
                  <a:pt x="660" y="143"/>
                </a:lnTo>
                <a:lnTo>
                  <a:pt x="660" y="143"/>
                </a:lnTo>
                <a:lnTo>
                  <a:pt x="663" y="143"/>
                </a:lnTo>
                <a:lnTo>
                  <a:pt x="663" y="138"/>
                </a:lnTo>
                <a:lnTo>
                  <a:pt x="665" y="138"/>
                </a:lnTo>
                <a:lnTo>
                  <a:pt x="665" y="138"/>
                </a:lnTo>
                <a:lnTo>
                  <a:pt x="666" y="138"/>
                </a:lnTo>
                <a:lnTo>
                  <a:pt x="666" y="133"/>
                </a:lnTo>
                <a:lnTo>
                  <a:pt x="668" y="133"/>
                </a:lnTo>
                <a:lnTo>
                  <a:pt x="668" y="133"/>
                </a:lnTo>
                <a:lnTo>
                  <a:pt x="670" y="133"/>
                </a:lnTo>
                <a:lnTo>
                  <a:pt x="670" y="133"/>
                </a:lnTo>
                <a:lnTo>
                  <a:pt x="671" y="133"/>
                </a:lnTo>
                <a:lnTo>
                  <a:pt x="671" y="133"/>
                </a:lnTo>
                <a:lnTo>
                  <a:pt x="676" y="133"/>
                </a:lnTo>
                <a:lnTo>
                  <a:pt x="676" y="133"/>
                </a:lnTo>
                <a:lnTo>
                  <a:pt x="678" y="133"/>
                </a:lnTo>
                <a:lnTo>
                  <a:pt x="678" y="133"/>
                </a:lnTo>
                <a:lnTo>
                  <a:pt x="679" y="133"/>
                </a:lnTo>
                <a:lnTo>
                  <a:pt x="679" y="133"/>
                </a:lnTo>
                <a:lnTo>
                  <a:pt x="681" y="133"/>
                </a:lnTo>
                <a:lnTo>
                  <a:pt x="681" y="133"/>
                </a:lnTo>
                <a:lnTo>
                  <a:pt x="687" y="133"/>
                </a:lnTo>
                <a:lnTo>
                  <a:pt x="687" y="133"/>
                </a:lnTo>
                <a:lnTo>
                  <a:pt x="689" y="133"/>
                </a:lnTo>
                <a:lnTo>
                  <a:pt x="689" y="133"/>
                </a:lnTo>
                <a:lnTo>
                  <a:pt x="691" y="133"/>
                </a:lnTo>
                <a:lnTo>
                  <a:pt x="691" y="133"/>
                </a:lnTo>
                <a:lnTo>
                  <a:pt x="694" y="133"/>
                </a:lnTo>
                <a:lnTo>
                  <a:pt x="694" y="133"/>
                </a:lnTo>
                <a:lnTo>
                  <a:pt x="699" y="133"/>
                </a:lnTo>
                <a:lnTo>
                  <a:pt x="699" y="133"/>
                </a:lnTo>
                <a:lnTo>
                  <a:pt x="700" y="133"/>
                </a:lnTo>
                <a:lnTo>
                  <a:pt x="700" y="133"/>
                </a:lnTo>
                <a:lnTo>
                  <a:pt x="702" y="133"/>
                </a:lnTo>
                <a:lnTo>
                  <a:pt x="702" y="133"/>
                </a:lnTo>
                <a:lnTo>
                  <a:pt x="705" y="133"/>
                </a:lnTo>
                <a:lnTo>
                  <a:pt x="705" y="133"/>
                </a:lnTo>
                <a:lnTo>
                  <a:pt x="708" y="133"/>
                </a:lnTo>
                <a:lnTo>
                  <a:pt x="708" y="133"/>
                </a:lnTo>
                <a:lnTo>
                  <a:pt x="710" y="133"/>
                </a:lnTo>
                <a:lnTo>
                  <a:pt x="710" y="127"/>
                </a:lnTo>
                <a:lnTo>
                  <a:pt x="712" y="127"/>
                </a:lnTo>
                <a:lnTo>
                  <a:pt x="712" y="127"/>
                </a:lnTo>
                <a:lnTo>
                  <a:pt x="713" y="127"/>
                </a:lnTo>
                <a:lnTo>
                  <a:pt x="713" y="127"/>
                </a:lnTo>
                <a:lnTo>
                  <a:pt x="715" y="127"/>
                </a:lnTo>
                <a:lnTo>
                  <a:pt x="715" y="127"/>
                </a:lnTo>
                <a:lnTo>
                  <a:pt x="717" y="127"/>
                </a:lnTo>
                <a:lnTo>
                  <a:pt x="717" y="127"/>
                </a:lnTo>
                <a:lnTo>
                  <a:pt x="721" y="127"/>
                </a:lnTo>
                <a:lnTo>
                  <a:pt x="721" y="127"/>
                </a:lnTo>
                <a:lnTo>
                  <a:pt x="725" y="127"/>
                </a:lnTo>
                <a:lnTo>
                  <a:pt x="725" y="127"/>
                </a:lnTo>
                <a:lnTo>
                  <a:pt x="726" y="127"/>
                </a:lnTo>
                <a:lnTo>
                  <a:pt x="726" y="127"/>
                </a:lnTo>
                <a:lnTo>
                  <a:pt x="733" y="127"/>
                </a:lnTo>
                <a:lnTo>
                  <a:pt x="733" y="127"/>
                </a:lnTo>
                <a:lnTo>
                  <a:pt x="734" y="127"/>
                </a:lnTo>
                <a:lnTo>
                  <a:pt x="734" y="127"/>
                </a:lnTo>
                <a:lnTo>
                  <a:pt x="736" y="127"/>
                </a:lnTo>
                <a:lnTo>
                  <a:pt x="736" y="127"/>
                </a:lnTo>
                <a:lnTo>
                  <a:pt x="738" y="127"/>
                </a:lnTo>
                <a:lnTo>
                  <a:pt x="738" y="127"/>
                </a:lnTo>
                <a:lnTo>
                  <a:pt x="739" y="127"/>
                </a:lnTo>
                <a:lnTo>
                  <a:pt x="739" y="127"/>
                </a:lnTo>
                <a:lnTo>
                  <a:pt x="741" y="127"/>
                </a:lnTo>
                <a:lnTo>
                  <a:pt x="741" y="127"/>
                </a:lnTo>
                <a:lnTo>
                  <a:pt x="744" y="127"/>
                </a:lnTo>
                <a:lnTo>
                  <a:pt x="744" y="127"/>
                </a:lnTo>
                <a:lnTo>
                  <a:pt x="746" y="127"/>
                </a:lnTo>
                <a:lnTo>
                  <a:pt x="746" y="127"/>
                </a:lnTo>
                <a:lnTo>
                  <a:pt x="747" y="127"/>
                </a:lnTo>
                <a:lnTo>
                  <a:pt x="747" y="127"/>
                </a:lnTo>
                <a:lnTo>
                  <a:pt x="749" y="127"/>
                </a:lnTo>
                <a:lnTo>
                  <a:pt x="749" y="127"/>
                </a:lnTo>
                <a:lnTo>
                  <a:pt x="755" y="127"/>
                </a:lnTo>
                <a:lnTo>
                  <a:pt x="755" y="127"/>
                </a:lnTo>
                <a:lnTo>
                  <a:pt x="757" y="127"/>
                </a:lnTo>
                <a:lnTo>
                  <a:pt x="757" y="121"/>
                </a:lnTo>
                <a:lnTo>
                  <a:pt x="759" y="121"/>
                </a:lnTo>
                <a:lnTo>
                  <a:pt x="759" y="121"/>
                </a:lnTo>
                <a:lnTo>
                  <a:pt x="767" y="121"/>
                </a:lnTo>
                <a:lnTo>
                  <a:pt x="767" y="121"/>
                </a:lnTo>
                <a:lnTo>
                  <a:pt x="768" y="121"/>
                </a:lnTo>
                <a:lnTo>
                  <a:pt x="768" y="121"/>
                </a:lnTo>
                <a:lnTo>
                  <a:pt x="773" y="121"/>
                </a:lnTo>
                <a:lnTo>
                  <a:pt x="773" y="121"/>
                </a:lnTo>
                <a:lnTo>
                  <a:pt x="777" y="121"/>
                </a:lnTo>
                <a:lnTo>
                  <a:pt x="777" y="121"/>
                </a:lnTo>
                <a:lnTo>
                  <a:pt x="778" y="121"/>
                </a:lnTo>
                <a:lnTo>
                  <a:pt x="778" y="121"/>
                </a:lnTo>
                <a:lnTo>
                  <a:pt x="780" y="121"/>
                </a:lnTo>
                <a:lnTo>
                  <a:pt x="780" y="121"/>
                </a:lnTo>
                <a:lnTo>
                  <a:pt x="781" y="121"/>
                </a:lnTo>
                <a:lnTo>
                  <a:pt x="781" y="121"/>
                </a:lnTo>
                <a:lnTo>
                  <a:pt x="783" y="121"/>
                </a:lnTo>
                <a:lnTo>
                  <a:pt x="783" y="121"/>
                </a:lnTo>
                <a:lnTo>
                  <a:pt x="790" y="121"/>
                </a:lnTo>
                <a:lnTo>
                  <a:pt x="790" y="121"/>
                </a:lnTo>
                <a:lnTo>
                  <a:pt x="791" y="121"/>
                </a:lnTo>
                <a:lnTo>
                  <a:pt x="791" y="121"/>
                </a:lnTo>
                <a:lnTo>
                  <a:pt x="793" y="121"/>
                </a:lnTo>
                <a:lnTo>
                  <a:pt x="793" y="121"/>
                </a:lnTo>
                <a:lnTo>
                  <a:pt x="796" y="121"/>
                </a:lnTo>
                <a:lnTo>
                  <a:pt x="796" y="121"/>
                </a:lnTo>
                <a:lnTo>
                  <a:pt x="801" y="121"/>
                </a:lnTo>
                <a:lnTo>
                  <a:pt x="801" y="121"/>
                </a:lnTo>
                <a:lnTo>
                  <a:pt x="802" y="121"/>
                </a:lnTo>
                <a:lnTo>
                  <a:pt x="802" y="121"/>
                </a:lnTo>
                <a:lnTo>
                  <a:pt x="804" y="121"/>
                </a:lnTo>
                <a:lnTo>
                  <a:pt x="804" y="121"/>
                </a:lnTo>
                <a:lnTo>
                  <a:pt x="806" y="121"/>
                </a:lnTo>
                <a:lnTo>
                  <a:pt x="806" y="121"/>
                </a:lnTo>
                <a:lnTo>
                  <a:pt x="807" y="121"/>
                </a:lnTo>
                <a:lnTo>
                  <a:pt x="807" y="121"/>
                </a:lnTo>
                <a:lnTo>
                  <a:pt x="812" y="121"/>
                </a:lnTo>
                <a:lnTo>
                  <a:pt x="812" y="121"/>
                </a:lnTo>
                <a:lnTo>
                  <a:pt x="814" y="121"/>
                </a:lnTo>
                <a:lnTo>
                  <a:pt x="814" y="121"/>
                </a:lnTo>
                <a:lnTo>
                  <a:pt x="815" y="121"/>
                </a:lnTo>
                <a:lnTo>
                  <a:pt x="815" y="121"/>
                </a:lnTo>
                <a:lnTo>
                  <a:pt x="817" y="121"/>
                </a:lnTo>
                <a:lnTo>
                  <a:pt x="817" y="121"/>
                </a:lnTo>
                <a:lnTo>
                  <a:pt x="819" y="121"/>
                </a:lnTo>
                <a:lnTo>
                  <a:pt x="819" y="121"/>
                </a:lnTo>
                <a:lnTo>
                  <a:pt x="824" y="121"/>
                </a:lnTo>
                <a:lnTo>
                  <a:pt x="824" y="121"/>
                </a:lnTo>
                <a:lnTo>
                  <a:pt x="825" y="121"/>
                </a:lnTo>
                <a:lnTo>
                  <a:pt x="825" y="121"/>
                </a:lnTo>
                <a:lnTo>
                  <a:pt x="827" y="121"/>
                </a:lnTo>
                <a:lnTo>
                  <a:pt x="827" y="121"/>
                </a:lnTo>
                <a:lnTo>
                  <a:pt x="828" y="121"/>
                </a:lnTo>
                <a:lnTo>
                  <a:pt x="828" y="121"/>
                </a:lnTo>
                <a:lnTo>
                  <a:pt x="830" y="121"/>
                </a:lnTo>
                <a:lnTo>
                  <a:pt x="830" y="121"/>
                </a:lnTo>
                <a:lnTo>
                  <a:pt x="833" y="121"/>
                </a:lnTo>
                <a:lnTo>
                  <a:pt x="833" y="113"/>
                </a:lnTo>
                <a:lnTo>
                  <a:pt x="835" y="113"/>
                </a:lnTo>
                <a:lnTo>
                  <a:pt x="835" y="113"/>
                </a:lnTo>
                <a:lnTo>
                  <a:pt x="837" y="113"/>
                </a:lnTo>
                <a:lnTo>
                  <a:pt x="837" y="113"/>
                </a:lnTo>
                <a:lnTo>
                  <a:pt x="838" y="113"/>
                </a:lnTo>
                <a:lnTo>
                  <a:pt x="838" y="113"/>
                </a:lnTo>
                <a:lnTo>
                  <a:pt x="840" y="113"/>
                </a:lnTo>
                <a:lnTo>
                  <a:pt x="840" y="106"/>
                </a:lnTo>
                <a:lnTo>
                  <a:pt x="841" y="106"/>
                </a:lnTo>
                <a:lnTo>
                  <a:pt x="841" y="106"/>
                </a:lnTo>
                <a:lnTo>
                  <a:pt x="845" y="106"/>
                </a:lnTo>
                <a:lnTo>
                  <a:pt x="845" y="98"/>
                </a:lnTo>
                <a:lnTo>
                  <a:pt x="846" y="98"/>
                </a:lnTo>
                <a:lnTo>
                  <a:pt x="846" y="98"/>
                </a:lnTo>
                <a:lnTo>
                  <a:pt x="848" y="98"/>
                </a:lnTo>
                <a:lnTo>
                  <a:pt x="848" y="98"/>
                </a:lnTo>
                <a:lnTo>
                  <a:pt x="850" y="98"/>
                </a:lnTo>
                <a:lnTo>
                  <a:pt x="850" y="98"/>
                </a:lnTo>
                <a:lnTo>
                  <a:pt x="851" y="98"/>
                </a:lnTo>
                <a:lnTo>
                  <a:pt x="851" y="98"/>
                </a:lnTo>
                <a:lnTo>
                  <a:pt x="858" y="98"/>
                </a:lnTo>
                <a:lnTo>
                  <a:pt x="858" y="98"/>
                </a:lnTo>
                <a:lnTo>
                  <a:pt x="861" y="98"/>
                </a:lnTo>
                <a:lnTo>
                  <a:pt x="861" y="98"/>
                </a:lnTo>
                <a:lnTo>
                  <a:pt x="863" y="98"/>
                </a:lnTo>
                <a:lnTo>
                  <a:pt x="863" y="98"/>
                </a:lnTo>
                <a:lnTo>
                  <a:pt x="869" y="98"/>
                </a:lnTo>
                <a:lnTo>
                  <a:pt x="869" y="98"/>
                </a:lnTo>
                <a:lnTo>
                  <a:pt x="871" y="98"/>
                </a:lnTo>
                <a:lnTo>
                  <a:pt x="871" y="98"/>
                </a:lnTo>
                <a:lnTo>
                  <a:pt x="872" y="98"/>
                </a:lnTo>
                <a:lnTo>
                  <a:pt x="872" y="98"/>
                </a:lnTo>
                <a:lnTo>
                  <a:pt x="874" y="98"/>
                </a:lnTo>
                <a:lnTo>
                  <a:pt x="874" y="98"/>
                </a:lnTo>
                <a:lnTo>
                  <a:pt x="876" y="98"/>
                </a:lnTo>
                <a:lnTo>
                  <a:pt x="876" y="98"/>
                </a:lnTo>
                <a:lnTo>
                  <a:pt x="880" y="98"/>
                </a:lnTo>
                <a:lnTo>
                  <a:pt x="880" y="98"/>
                </a:lnTo>
                <a:lnTo>
                  <a:pt x="882" y="98"/>
                </a:lnTo>
                <a:lnTo>
                  <a:pt x="882" y="98"/>
                </a:lnTo>
                <a:lnTo>
                  <a:pt x="884" y="98"/>
                </a:lnTo>
                <a:lnTo>
                  <a:pt x="884" y="98"/>
                </a:lnTo>
                <a:lnTo>
                  <a:pt x="885" y="98"/>
                </a:lnTo>
                <a:lnTo>
                  <a:pt x="885" y="98"/>
                </a:lnTo>
                <a:lnTo>
                  <a:pt x="887" y="98"/>
                </a:lnTo>
                <a:lnTo>
                  <a:pt x="887" y="98"/>
                </a:lnTo>
                <a:lnTo>
                  <a:pt x="892" y="98"/>
                </a:lnTo>
                <a:lnTo>
                  <a:pt x="892" y="98"/>
                </a:lnTo>
                <a:lnTo>
                  <a:pt x="893" y="98"/>
                </a:lnTo>
                <a:lnTo>
                  <a:pt x="893" y="98"/>
                </a:lnTo>
                <a:lnTo>
                  <a:pt x="895" y="98"/>
                </a:lnTo>
                <a:lnTo>
                  <a:pt x="895" y="98"/>
                </a:lnTo>
                <a:lnTo>
                  <a:pt x="898" y="98"/>
                </a:lnTo>
                <a:lnTo>
                  <a:pt x="898" y="98"/>
                </a:lnTo>
                <a:lnTo>
                  <a:pt x="903" y="98"/>
                </a:lnTo>
                <a:lnTo>
                  <a:pt x="903" y="98"/>
                </a:lnTo>
                <a:lnTo>
                  <a:pt x="905" y="98"/>
                </a:lnTo>
                <a:lnTo>
                  <a:pt x="905" y="98"/>
                </a:lnTo>
                <a:lnTo>
                  <a:pt x="910" y="98"/>
                </a:lnTo>
                <a:lnTo>
                  <a:pt x="910" y="98"/>
                </a:lnTo>
                <a:lnTo>
                  <a:pt x="914" y="98"/>
                </a:lnTo>
                <a:lnTo>
                  <a:pt x="914" y="98"/>
                </a:lnTo>
                <a:lnTo>
                  <a:pt x="916" y="98"/>
                </a:lnTo>
                <a:lnTo>
                  <a:pt x="916" y="98"/>
                </a:lnTo>
                <a:lnTo>
                  <a:pt x="918" y="98"/>
                </a:lnTo>
                <a:lnTo>
                  <a:pt x="918" y="98"/>
                </a:lnTo>
                <a:lnTo>
                  <a:pt x="919" y="98"/>
                </a:lnTo>
                <a:lnTo>
                  <a:pt x="919" y="98"/>
                </a:lnTo>
                <a:lnTo>
                  <a:pt x="921" y="98"/>
                </a:lnTo>
                <a:lnTo>
                  <a:pt x="921" y="88"/>
                </a:lnTo>
                <a:lnTo>
                  <a:pt x="924" y="88"/>
                </a:lnTo>
                <a:lnTo>
                  <a:pt x="924" y="88"/>
                </a:lnTo>
                <a:lnTo>
                  <a:pt x="926" y="88"/>
                </a:lnTo>
                <a:lnTo>
                  <a:pt x="926" y="88"/>
                </a:lnTo>
                <a:lnTo>
                  <a:pt x="927" y="88"/>
                </a:lnTo>
                <a:lnTo>
                  <a:pt x="927" y="88"/>
                </a:lnTo>
                <a:lnTo>
                  <a:pt x="929" y="88"/>
                </a:lnTo>
                <a:lnTo>
                  <a:pt x="929" y="88"/>
                </a:lnTo>
                <a:lnTo>
                  <a:pt x="931" y="88"/>
                </a:lnTo>
                <a:lnTo>
                  <a:pt x="931" y="88"/>
                </a:lnTo>
                <a:lnTo>
                  <a:pt x="932" y="88"/>
                </a:lnTo>
                <a:lnTo>
                  <a:pt x="932" y="88"/>
                </a:lnTo>
                <a:lnTo>
                  <a:pt x="935" y="88"/>
                </a:lnTo>
                <a:lnTo>
                  <a:pt x="935" y="88"/>
                </a:lnTo>
                <a:lnTo>
                  <a:pt x="937" y="88"/>
                </a:lnTo>
                <a:lnTo>
                  <a:pt x="937" y="88"/>
                </a:lnTo>
                <a:lnTo>
                  <a:pt x="939" y="88"/>
                </a:lnTo>
                <a:lnTo>
                  <a:pt x="939" y="88"/>
                </a:lnTo>
                <a:lnTo>
                  <a:pt x="942" y="88"/>
                </a:lnTo>
                <a:lnTo>
                  <a:pt x="942" y="88"/>
                </a:lnTo>
                <a:lnTo>
                  <a:pt x="947" y="88"/>
                </a:lnTo>
                <a:lnTo>
                  <a:pt x="947" y="88"/>
                </a:lnTo>
                <a:lnTo>
                  <a:pt x="948" y="88"/>
                </a:lnTo>
                <a:lnTo>
                  <a:pt x="948" y="88"/>
                </a:lnTo>
                <a:lnTo>
                  <a:pt x="950" y="88"/>
                </a:lnTo>
                <a:lnTo>
                  <a:pt x="950" y="88"/>
                </a:lnTo>
                <a:lnTo>
                  <a:pt x="955" y="88"/>
                </a:lnTo>
                <a:lnTo>
                  <a:pt x="955" y="88"/>
                </a:lnTo>
                <a:lnTo>
                  <a:pt x="960" y="88"/>
                </a:lnTo>
                <a:lnTo>
                  <a:pt x="960" y="88"/>
                </a:lnTo>
                <a:lnTo>
                  <a:pt x="965" y="88"/>
                </a:lnTo>
                <a:lnTo>
                  <a:pt x="965" y="88"/>
                </a:lnTo>
                <a:lnTo>
                  <a:pt x="970" y="88"/>
                </a:lnTo>
                <a:lnTo>
                  <a:pt x="970" y="77"/>
                </a:lnTo>
                <a:lnTo>
                  <a:pt x="971" y="77"/>
                </a:lnTo>
                <a:lnTo>
                  <a:pt x="971" y="77"/>
                </a:lnTo>
                <a:lnTo>
                  <a:pt x="973" y="77"/>
                </a:lnTo>
                <a:lnTo>
                  <a:pt x="973" y="77"/>
                </a:lnTo>
                <a:lnTo>
                  <a:pt x="974" y="77"/>
                </a:lnTo>
                <a:lnTo>
                  <a:pt x="974" y="77"/>
                </a:lnTo>
                <a:lnTo>
                  <a:pt x="976" y="77"/>
                </a:lnTo>
                <a:lnTo>
                  <a:pt x="976" y="77"/>
                </a:lnTo>
                <a:lnTo>
                  <a:pt x="978" y="77"/>
                </a:lnTo>
                <a:lnTo>
                  <a:pt x="978" y="77"/>
                </a:lnTo>
                <a:lnTo>
                  <a:pt x="983" y="77"/>
                </a:lnTo>
                <a:lnTo>
                  <a:pt x="983" y="77"/>
                </a:lnTo>
                <a:lnTo>
                  <a:pt x="984" y="77"/>
                </a:lnTo>
                <a:lnTo>
                  <a:pt x="984" y="77"/>
                </a:lnTo>
                <a:lnTo>
                  <a:pt x="986" y="77"/>
                </a:lnTo>
                <a:lnTo>
                  <a:pt x="986" y="65"/>
                </a:lnTo>
                <a:lnTo>
                  <a:pt x="987" y="65"/>
                </a:lnTo>
                <a:lnTo>
                  <a:pt x="987" y="65"/>
                </a:lnTo>
                <a:lnTo>
                  <a:pt x="989" y="65"/>
                </a:lnTo>
                <a:lnTo>
                  <a:pt x="989" y="41"/>
                </a:lnTo>
                <a:lnTo>
                  <a:pt x="992" y="41"/>
                </a:lnTo>
                <a:lnTo>
                  <a:pt x="992" y="41"/>
                </a:lnTo>
                <a:lnTo>
                  <a:pt x="994" y="41"/>
                </a:lnTo>
                <a:lnTo>
                  <a:pt x="994" y="41"/>
                </a:lnTo>
                <a:lnTo>
                  <a:pt x="996" y="41"/>
                </a:lnTo>
                <a:lnTo>
                  <a:pt x="996" y="41"/>
                </a:lnTo>
                <a:lnTo>
                  <a:pt x="997" y="41"/>
                </a:lnTo>
                <a:lnTo>
                  <a:pt x="997" y="41"/>
                </a:lnTo>
                <a:lnTo>
                  <a:pt x="1000" y="41"/>
                </a:lnTo>
                <a:lnTo>
                  <a:pt x="1000" y="41"/>
                </a:lnTo>
                <a:lnTo>
                  <a:pt x="1002" y="41"/>
                </a:lnTo>
                <a:lnTo>
                  <a:pt x="1002" y="29"/>
                </a:lnTo>
                <a:lnTo>
                  <a:pt x="1005" y="29"/>
                </a:lnTo>
                <a:lnTo>
                  <a:pt x="1005" y="29"/>
                </a:lnTo>
                <a:lnTo>
                  <a:pt x="1009" y="29"/>
                </a:lnTo>
                <a:lnTo>
                  <a:pt x="1009" y="29"/>
                </a:lnTo>
                <a:lnTo>
                  <a:pt x="1012" y="29"/>
                </a:lnTo>
                <a:lnTo>
                  <a:pt x="1012" y="29"/>
                </a:lnTo>
                <a:lnTo>
                  <a:pt x="1017" y="29"/>
                </a:lnTo>
                <a:lnTo>
                  <a:pt x="1017" y="29"/>
                </a:lnTo>
                <a:lnTo>
                  <a:pt x="1018" y="29"/>
                </a:lnTo>
                <a:lnTo>
                  <a:pt x="1018" y="29"/>
                </a:lnTo>
                <a:lnTo>
                  <a:pt x="1020" y="29"/>
                </a:lnTo>
                <a:lnTo>
                  <a:pt x="1020" y="29"/>
                </a:lnTo>
                <a:lnTo>
                  <a:pt x="1021" y="29"/>
                </a:lnTo>
                <a:lnTo>
                  <a:pt x="1021" y="29"/>
                </a:lnTo>
                <a:lnTo>
                  <a:pt x="1023" y="29"/>
                </a:lnTo>
                <a:lnTo>
                  <a:pt x="1023" y="15"/>
                </a:lnTo>
                <a:lnTo>
                  <a:pt x="1028" y="15"/>
                </a:lnTo>
                <a:lnTo>
                  <a:pt x="1028" y="15"/>
                </a:lnTo>
                <a:lnTo>
                  <a:pt x="1030" y="15"/>
                </a:lnTo>
                <a:lnTo>
                  <a:pt x="1030" y="15"/>
                </a:lnTo>
                <a:lnTo>
                  <a:pt x="1031" y="15"/>
                </a:lnTo>
                <a:lnTo>
                  <a:pt x="1031" y="15"/>
                </a:lnTo>
                <a:lnTo>
                  <a:pt x="1034" y="15"/>
                </a:lnTo>
                <a:lnTo>
                  <a:pt x="1034" y="15"/>
                </a:lnTo>
                <a:lnTo>
                  <a:pt x="1038" y="15"/>
                </a:lnTo>
                <a:lnTo>
                  <a:pt x="1038" y="15"/>
                </a:lnTo>
                <a:lnTo>
                  <a:pt x="1039" y="15"/>
                </a:lnTo>
                <a:lnTo>
                  <a:pt x="1039" y="15"/>
                </a:lnTo>
                <a:lnTo>
                  <a:pt x="1041" y="15"/>
                </a:lnTo>
                <a:lnTo>
                  <a:pt x="1041" y="15"/>
                </a:lnTo>
                <a:lnTo>
                  <a:pt x="1046" y="15"/>
                </a:lnTo>
                <a:lnTo>
                  <a:pt x="1046" y="15"/>
                </a:lnTo>
                <a:lnTo>
                  <a:pt x="1049" y="15"/>
                </a:lnTo>
                <a:lnTo>
                  <a:pt x="1049" y="15"/>
                </a:lnTo>
                <a:lnTo>
                  <a:pt x="1051" y="15"/>
                </a:lnTo>
                <a:lnTo>
                  <a:pt x="1051" y="0"/>
                </a:lnTo>
                <a:lnTo>
                  <a:pt x="1054" y="0"/>
                </a:lnTo>
                <a:lnTo>
                  <a:pt x="1054" y="0"/>
                </a:lnTo>
                <a:lnTo>
                  <a:pt x="1056" y="0"/>
                </a:lnTo>
                <a:lnTo>
                  <a:pt x="1056" y="0"/>
                </a:lnTo>
                <a:lnTo>
                  <a:pt x="1057" y="0"/>
                </a:lnTo>
                <a:lnTo>
                  <a:pt x="1057" y="0"/>
                </a:lnTo>
                <a:lnTo>
                  <a:pt x="1062" y="0"/>
                </a:lnTo>
                <a:lnTo>
                  <a:pt x="1062" y="0"/>
                </a:lnTo>
                <a:lnTo>
                  <a:pt x="1064" y="0"/>
                </a:lnTo>
                <a:lnTo>
                  <a:pt x="1064" y="0"/>
                </a:lnTo>
                <a:lnTo>
                  <a:pt x="1065" y="0"/>
                </a:lnTo>
                <a:lnTo>
                  <a:pt x="1065" y="0"/>
                </a:lnTo>
                <a:lnTo>
                  <a:pt x="1067" y="0"/>
                </a:lnTo>
                <a:lnTo>
                  <a:pt x="1067" y="0"/>
                </a:lnTo>
                <a:lnTo>
                  <a:pt x="1068" y="0"/>
                </a:lnTo>
                <a:lnTo>
                  <a:pt x="1068" y="0"/>
                </a:lnTo>
                <a:lnTo>
                  <a:pt x="1073" y="0"/>
                </a:lnTo>
                <a:lnTo>
                  <a:pt x="1073" y="0"/>
                </a:lnTo>
                <a:lnTo>
                  <a:pt x="1075" y="0"/>
                </a:lnTo>
                <a:lnTo>
                  <a:pt x="1075" y="0"/>
                </a:lnTo>
                <a:lnTo>
                  <a:pt x="1077" y="0"/>
                </a:lnTo>
                <a:lnTo>
                  <a:pt x="1077" y="0"/>
                </a:lnTo>
                <a:lnTo>
                  <a:pt x="1078" y="0"/>
                </a:lnTo>
                <a:lnTo>
                  <a:pt x="1078" y="0"/>
                </a:lnTo>
                <a:lnTo>
                  <a:pt x="1080" y="0"/>
                </a:lnTo>
                <a:lnTo>
                  <a:pt x="1080" y="0"/>
                </a:lnTo>
                <a:lnTo>
                  <a:pt x="1085" y="0"/>
                </a:lnTo>
                <a:lnTo>
                  <a:pt x="1085" y="0"/>
                </a:lnTo>
                <a:lnTo>
                  <a:pt x="1086" y="0"/>
                </a:lnTo>
                <a:lnTo>
                  <a:pt x="1086" y="0"/>
                </a:lnTo>
                <a:lnTo>
                  <a:pt x="1088" y="0"/>
                </a:lnTo>
                <a:lnTo>
                  <a:pt x="1088" y="0"/>
                </a:lnTo>
                <a:lnTo>
                  <a:pt x="1090" y="0"/>
                </a:lnTo>
                <a:lnTo>
                  <a:pt x="1090" y="0"/>
                </a:lnTo>
                <a:lnTo>
                  <a:pt x="1091" y="0"/>
                </a:lnTo>
                <a:lnTo>
                  <a:pt x="1091" y="0"/>
                </a:lnTo>
                <a:lnTo>
                  <a:pt x="1094" y="0"/>
                </a:lnTo>
                <a:lnTo>
                  <a:pt x="1094" y="0"/>
                </a:lnTo>
                <a:lnTo>
                  <a:pt x="1096" y="0"/>
                </a:lnTo>
                <a:lnTo>
                  <a:pt x="1096" y="0"/>
                </a:lnTo>
                <a:lnTo>
                  <a:pt x="1098" y="0"/>
                </a:lnTo>
                <a:lnTo>
                  <a:pt x="1098" y="0"/>
                </a:lnTo>
                <a:lnTo>
                  <a:pt x="1099" y="0"/>
                </a:lnTo>
                <a:lnTo>
                  <a:pt x="1099" y="0"/>
                </a:lnTo>
                <a:lnTo>
                  <a:pt x="1101" y="0"/>
                </a:lnTo>
                <a:lnTo>
                  <a:pt x="1101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4" y="0"/>
                </a:lnTo>
                <a:lnTo>
                  <a:pt x="1114" y="0"/>
                </a:lnTo>
                <a:lnTo>
                  <a:pt x="1117" y="0"/>
                </a:lnTo>
                <a:lnTo>
                  <a:pt x="1117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25" y="0"/>
                </a:lnTo>
                <a:lnTo>
                  <a:pt x="1125" y="0"/>
                </a:lnTo>
                <a:lnTo>
                  <a:pt x="1130" y="0"/>
                </a:lnTo>
                <a:lnTo>
                  <a:pt x="1130" y="0"/>
                </a:lnTo>
                <a:lnTo>
                  <a:pt x="1132" y="0"/>
                </a:lnTo>
                <a:lnTo>
                  <a:pt x="1132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8" y="0"/>
                </a:lnTo>
                <a:lnTo>
                  <a:pt x="1158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905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CB28BC1B-2D7F-469A-98A1-5F6E226D1D54}"/>
              </a:ext>
            </a:extLst>
          </p:cNvPr>
          <p:cNvSpPr>
            <a:spLocks/>
          </p:cNvSpPr>
          <p:nvPr/>
        </p:nvSpPr>
        <p:spPr bwMode="auto">
          <a:xfrm>
            <a:off x="2341559" y="2824163"/>
            <a:ext cx="5527675" cy="1587500"/>
          </a:xfrm>
          <a:custGeom>
            <a:avLst/>
            <a:gdLst>
              <a:gd name="T0" fmla="*/ 8 w 1167"/>
              <a:gd name="T1" fmla="*/ 335 h 335"/>
              <a:gd name="T2" fmla="*/ 37 w 1167"/>
              <a:gd name="T3" fmla="*/ 327 h 335"/>
              <a:gd name="T4" fmla="*/ 66 w 1167"/>
              <a:gd name="T5" fmla="*/ 308 h 335"/>
              <a:gd name="T6" fmla="*/ 115 w 1167"/>
              <a:gd name="T7" fmla="*/ 293 h 335"/>
              <a:gd name="T8" fmla="*/ 159 w 1167"/>
              <a:gd name="T9" fmla="*/ 274 h 335"/>
              <a:gd name="T10" fmla="*/ 193 w 1167"/>
              <a:gd name="T11" fmla="*/ 270 h 335"/>
              <a:gd name="T12" fmla="*/ 227 w 1167"/>
              <a:gd name="T13" fmla="*/ 262 h 335"/>
              <a:gd name="T14" fmla="*/ 246 w 1167"/>
              <a:gd name="T15" fmla="*/ 254 h 335"/>
              <a:gd name="T16" fmla="*/ 280 w 1167"/>
              <a:gd name="T17" fmla="*/ 242 h 335"/>
              <a:gd name="T18" fmla="*/ 303 w 1167"/>
              <a:gd name="T19" fmla="*/ 238 h 335"/>
              <a:gd name="T20" fmla="*/ 324 w 1167"/>
              <a:gd name="T21" fmla="*/ 234 h 335"/>
              <a:gd name="T22" fmla="*/ 363 w 1167"/>
              <a:gd name="T23" fmla="*/ 222 h 335"/>
              <a:gd name="T24" fmla="*/ 387 w 1167"/>
              <a:gd name="T25" fmla="*/ 214 h 335"/>
              <a:gd name="T26" fmla="*/ 418 w 1167"/>
              <a:gd name="T27" fmla="*/ 206 h 335"/>
              <a:gd name="T28" fmla="*/ 464 w 1167"/>
              <a:gd name="T29" fmla="*/ 194 h 335"/>
              <a:gd name="T30" fmla="*/ 507 w 1167"/>
              <a:gd name="T31" fmla="*/ 189 h 335"/>
              <a:gd name="T32" fmla="*/ 520 w 1167"/>
              <a:gd name="T33" fmla="*/ 185 h 335"/>
              <a:gd name="T34" fmla="*/ 533 w 1167"/>
              <a:gd name="T35" fmla="*/ 181 h 335"/>
              <a:gd name="T36" fmla="*/ 546 w 1167"/>
              <a:gd name="T37" fmla="*/ 181 h 335"/>
              <a:gd name="T38" fmla="*/ 564 w 1167"/>
              <a:gd name="T39" fmla="*/ 181 h 335"/>
              <a:gd name="T40" fmla="*/ 579 w 1167"/>
              <a:gd name="T41" fmla="*/ 181 h 335"/>
              <a:gd name="T42" fmla="*/ 592 w 1167"/>
              <a:gd name="T43" fmla="*/ 181 h 335"/>
              <a:gd name="T44" fmla="*/ 608 w 1167"/>
              <a:gd name="T45" fmla="*/ 171 h 335"/>
              <a:gd name="T46" fmla="*/ 619 w 1167"/>
              <a:gd name="T47" fmla="*/ 171 h 335"/>
              <a:gd name="T48" fmla="*/ 634 w 1167"/>
              <a:gd name="T49" fmla="*/ 171 h 335"/>
              <a:gd name="T50" fmla="*/ 645 w 1167"/>
              <a:gd name="T51" fmla="*/ 171 h 335"/>
              <a:gd name="T52" fmla="*/ 665 w 1167"/>
              <a:gd name="T53" fmla="*/ 156 h 335"/>
              <a:gd name="T54" fmla="*/ 676 w 1167"/>
              <a:gd name="T55" fmla="*/ 146 h 335"/>
              <a:gd name="T56" fmla="*/ 699 w 1167"/>
              <a:gd name="T57" fmla="*/ 141 h 335"/>
              <a:gd name="T58" fmla="*/ 712 w 1167"/>
              <a:gd name="T59" fmla="*/ 135 h 335"/>
              <a:gd name="T60" fmla="*/ 721 w 1167"/>
              <a:gd name="T61" fmla="*/ 118 h 335"/>
              <a:gd name="T62" fmla="*/ 734 w 1167"/>
              <a:gd name="T63" fmla="*/ 113 h 335"/>
              <a:gd name="T64" fmla="*/ 749 w 1167"/>
              <a:gd name="T65" fmla="*/ 107 h 335"/>
              <a:gd name="T66" fmla="*/ 767 w 1167"/>
              <a:gd name="T67" fmla="*/ 107 h 335"/>
              <a:gd name="T68" fmla="*/ 783 w 1167"/>
              <a:gd name="T69" fmla="*/ 107 h 335"/>
              <a:gd name="T70" fmla="*/ 801 w 1167"/>
              <a:gd name="T71" fmla="*/ 107 h 335"/>
              <a:gd name="T72" fmla="*/ 814 w 1167"/>
              <a:gd name="T73" fmla="*/ 107 h 335"/>
              <a:gd name="T74" fmla="*/ 830 w 1167"/>
              <a:gd name="T75" fmla="*/ 107 h 335"/>
              <a:gd name="T76" fmla="*/ 850 w 1167"/>
              <a:gd name="T77" fmla="*/ 107 h 335"/>
              <a:gd name="T78" fmla="*/ 861 w 1167"/>
              <a:gd name="T79" fmla="*/ 92 h 335"/>
              <a:gd name="T80" fmla="*/ 880 w 1167"/>
              <a:gd name="T81" fmla="*/ 92 h 335"/>
              <a:gd name="T82" fmla="*/ 893 w 1167"/>
              <a:gd name="T83" fmla="*/ 83 h 335"/>
              <a:gd name="T84" fmla="*/ 908 w 1167"/>
              <a:gd name="T85" fmla="*/ 66 h 335"/>
              <a:gd name="T86" fmla="*/ 921 w 1167"/>
              <a:gd name="T87" fmla="*/ 66 h 335"/>
              <a:gd name="T88" fmla="*/ 932 w 1167"/>
              <a:gd name="T89" fmla="*/ 66 h 335"/>
              <a:gd name="T90" fmla="*/ 958 w 1167"/>
              <a:gd name="T91" fmla="*/ 66 h 335"/>
              <a:gd name="T92" fmla="*/ 983 w 1167"/>
              <a:gd name="T93" fmla="*/ 56 h 335"/>
              <a:gd name="T94" fmla="*/ 996 w 1167"/>
              <a:gd name="T95" fmla="*/ 56 h 335"/>
              <a:gd name="T96" fmla="*/ 1009 w 1167"/>
              <a:gd name="T97" fmla="*/ 56 h 335"/>
              <a:gd name="T98" fmla="*/ 1021 w 1167"/>
              <a:gd name="T99" fmla="*/ 56 h 335"/>
              <a:gd name="T100" fmla="*/ 1034 w 1167"/>
              <a:gd name="T101" fmla="*/ 56 h 335"/>
              <a:gd name="T102" fmla="*/ 1064 w 1167"/>
              <a:gd name="T103" fmla="*/ 42 h 335"/>
              <a:gd name="T104" fmla="*/ 1077 w 1167"/>
              <a:gd name="T105" fmla="*/ 27 h 335"/>
              <a:gd name="T106" fmla="*/ 1090 w 1167"/>
              <a:gd name="T107" fmla="*/ 27 h 335"/>
              <a:gd name="T108" fmla="*/ 1099 w 1167"/>
              <a:gd name="T109" fmla="*/ 27 h 335"/>
              <a:gd name="T110" fmla="*/ 1111 w 1167"/>
              <a:gd name="T111" fmla="*/ 27 h 335"/>
              <a:gd name="T112" fmla="*/ 1122 w 1167"/>
              <a:gd name="T113" fmla="*/ 27 h 335"/>
              <a:gd name="T114" fmla="*/ 1137 w 1167"/>
              <a:gd name="T115" fmla="*/ 27 h 335"/>
              <a:gd name="T116" fmla="*/ 1156 w 1167"/>
              <a:gd name="T117" fmla="*/ 27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7" h="335">
                <a:moveTo>
                  <a:pt x="0" y="335"/>
                </a:moveTo>
                <a:lnTo>
                  <a:pt x="0" y="335"/>
                </a:lnTo>
                <a:lnTo>
                  <a:pt x="0" y="335"/>
                </a:lnTo>
                <a:lnTo>
                  <a:pt x="1" y="335"/>
                </a:lnTo>
                <a:lnTo>
                  <a:pt x="1" y="335"/>
                </a:lnTo>
                <a:lnTo>
                  <a:pt x="3" y="335"/>
                </a:lnTo>
                <a:lnTo>
                  <a:pt x="3" y="335"/>
                </a:lnTo>
                <a:lnTo>
                  <a:pt x="5" y="335"/>
                </a:lnTo>
                <a:lnTo>
                  <a:pt x="5" y="335"/>
                </a:lnTo>
                <a:lnTo>
                  <a:pt x="6" y="335"/>
                </a:lnTo>
                <a:lnTo>
                  <a:pt x="6" y="335"/>
                </a:lnTo>
                <a:lnTo>
                  <a:pt x="8" y="335"/>
                </a:lnTo>
                <a:lnTo>
                  <a:pt x="8" y="335"/>
                </a:lnTo>
                <a:lnTo>
                  <a:pt x="9" y="335"/>
                </a:lnTo>
                <a:lnTo>
                  <a:pt x="9" y="335"/>
                </a:lnTo>
                <a:lnTo>
                  <a:pt x="14" y="335"/>
                </a:lnTo>
                <a:lnTo>
                  <a:pt x="14" y="331"/>
                </a:lnTo>
                <a:lnTo>
                  <a:pt x="22" y="331"/>
                </a:lnTo>
                <a:lnTo>
                  <a:pt x="22" y="331"/>
                </a:lnTo>
                <a:lnTo>
                  <a:pt x="31" y="331"/>
                </a:lnTo>
                <a:lnTo>
                  <a:pt x="31" y="331"/>
                </a:lnTo>
                <a:lnTo>
                  <a:pt x="35" y="331"/>
                </a:lnTo>
                <a:lnTo>
                  <a:pt x="35" y="327"/>
                </a:lnTo>
                <a:lnTo>
                  <a:pt x="37" y="327"/>
                </a:lnTo>
                <a:lnTo>
                  <a:pt x="37" y="324"/>
                </a:lnTo>
                <a:lnTo>
                  <a:pt x="42" y="324"/>
                </a:lnTo>
                <a:lnTo>
                  <a:pt x="42" y="320"/>
                </a:lnTo>
                <a:lnTo>
                  <a:pt x="55" y="320"/>
                </a:lnTo>
                <a:lnTo>
                  <a:pt x="55" y="320"/>
                </a:lnTo>
                <a:lnTo>
                  <a:pt x="56" y="320"/>
                </a:lnTo>
                <a:lnTo>
                  <a:pt x="56" y="320"/>
                </a:lnTo>
                <a:lnTo>
                  <a:pt x="58" y="320"/>
                </a:lnTo>
                <a:lnTo>
                  <a:pt x="58" y="316"/>
                </a:lnTo>
                <a:lnTo>
                  <a:pt x="63" y="316"/>
                </a:lnTo>
                <a:lnTo>
                  <a:pt x="63" y="308"/>
                </a:lnTo>
                <a:lnTo>
                  <a:pt x="66" y="308"/>
                </a:lnTo>
                <a:lnTo>
                  <a:pt x="66" y="308"/>
                </a:lnTo>
                <a:lnTo>
                  <a:pt x="69" y="308"/>
                </a:lnTo>
                <a:lnTo>
                  <a:pt x="69" y="308"/>
                </a:lnTo>
                <a:lnTo>
                  <a:pt x="73" y="308"/>
                </a:lnTo>
                <a:lnTo>
                  <a:pt x="73" y="301"/>
                </a:lnTo>
                <a:lnTo>
                  <a:pt x="81" y="301"/>
                </a:lnTo>
                <a:lnTo>
                  <a:pt x="81" y="297"/>
                </a:lnTo>
                <a:lnTo>
                  <a:pt x="84" y="297"/>
                </a:lnTo>
                <a:lnTo>
                  <a:pt x="84" y="293"/>
                </a:lnTo>
                <a:lnTo>
                  <a:pt x="87" y="293"/>
                </a:lnTo>
                <a:lnTo>
                  <a:pt x="87" y="293"/>
                </a:lnTo>
                <a:lnTo>
                  <a:pt x="115" y="293"/>
                </a:lnTo>
                <a:lnTo>
                  <a:pt x="115" y="289"/>
                </a:lnTo>
                <a:lnTo>
                  <a:pt x="123" y="289"/>
                </a:lnTo>
                <a:lnTo>
                  <a:pt x="123" y="285"/>
                </a:lnTo>
                <a:lnTo>
                  <a:pt x="128" y="285"/>
                </a:lnTo>
                <a:lnTo>
                  <a:pt x="128" y="281"/>
                </a:lnTo>
                <a:lnTo>
                  <a:pt x="141" y="281"/>
                </a:lnTo>
                <a:lnTo>
                  <a:pt x="141" y="278"/>
                </a:lnTo>
                <a:lnTo>
                  <a:pt x="146" y="278"/>
                </a:lnTo>
                <a:lnTo>
                  <a:pt x="146" y="278"/>
                </a:lnTo>
                <a:lnTo>
                  <a:pt x="154" y="278"/>
                </a:lnTo>
                <a:lnTo>
                  <a:pt x="154" y="274"/>
                </a:lnTo>
                <a:lnTo>
                  <a:pt x="159" y="274"/>
                </a:lnTo>
                <a:lnTo>
                  <a:pt x="159" y="274"/>
                </a:lnTo>
                <a:lnTo>
                  <a:pt x="168" y="274"/>
                </a:lnTo>
                <a:lnTo>
                  <a:pt x="168" y="274"/>
                </a:lnTo>
                <a:lnTo>
                  <a:pt x="170" y="274"/>
                </a:lnTo>
                <a:lnTo>
                  <a:pt x="170" y="270"/>
                </a:lnTo>
                <a:lnTo>
                  <a:pt x="181" y="270"/>
                </a:lnTo>
                <a:lnTo>
                  <a:pt x="181" y="270"/>
                </a:lnTo>
                <a:lnTo>
                  <a:pt x="188" y="270"/>
                </a:lnTo>
                <a:lnTo>
                  <a:pt x="188" y="270"/>
                </a:lnTo>
                <a:lnTo>
                  <a:pt x="191" y="270"/>
                </a:lnTo>
                <a:lnTo>
                  <a:pt x="191" y="270"/>
                </a:lnTo>
                <a:lnTo>
                  <a:pt x="193" y="270"/>
                </a:lnTo>
                <a:lnTo>
                  <a:pt x="193" y="270"/>
                </a:lnTo>
                <a:lnTo>
                  <a:pt x="201" y="270"/>
                </a:lnTo>
                <a:lnTo>
                  <a:pt x="201" y="270"/>
                </a:lnTo>
                <a:lnTo>
                  <a:pt x="207" y="270"/>
                </a:lnTo>
                <a:lnTo>
                  <a:pt x="207" y="266"/>
                </a:lnTo>
                <a:lnTo>
                  <a:pt x="211" y="266"/>
                </a:lnTo>
                <a:lnTo>
                  <a:pt x="211" y="262"/>
                </a:lnTo>
                <a:lnTo>
                  <a:pt x="214" y="262"/>
                </a:lnTo>
                <a:lnTo>
                  <a:pt x="214" y="262"/>
                </a:lnTo>
                <a:lnTo>
                  <a:pt x="225" y="262"/>
                </a:lnTo>
                <a:lnTo>
                  <a:pt x="225" y="262"/>
                </a:lnTo>
                <a:lnTo>
                  <a:pt x="227" y="262"/>
                </a:lnTo>
                <a:lnTo>
                  <a:pt x="227" y="262"/>
                </a:lnTo>
                <a:lnTo>
                  <a:pt x="228" y="262"/>
                </a:lnTo>
                <a:lnTo>
                  <a:pt x="228" y="262"/>
                </a:lnTo>
                <a:lnTo>
                  <a:pt x="232" y="262"/>
                </a:lnTo>
                <a:lnTo>
                  <a:pt x="232" y="258"/>
                </a:lnTo>
                <a:lnTo>
                  <a:pt x="233" y="258"/>
                </a:lnTo>
                <a:lnTo>
                  <a:pt x="233" y="258"/>
                </a:lnTo>
                <a:lnTo>
                  <a:pt x="235" y="258"/>
                </a:lnTo>
                <a:lnTo>
                  <a:pt x="235" y="254"/>
                </a:lnTo>
                <a:lnTo>
                  <a:pt x="238" y="254"/>
                </a:lnTo>
                <a:lnTo>
                  <a:pt x="238" y="254"/>
                </a:lnTo>
                <a:lnTo>
                  <a:pt x="246" y="254"/>
                </a:lnTo>
                <a:lnTo>
                  <a:pt x="246" y="254"/>
                </a:lnTo>
                <a:lnTo>
                  <a:pt x="249" y="254"/>
                </a:lnTo>
                <a:lnTo>
                  <a:pt x="249" y="250"/>
                </a:lnTo>
                <a:lnTo>
                  <a:pt x="253" y="250"/>
                </a:lnTo>
                <a:lnTo>
                  <a:pt x="253" y="246"/>
                </a:lnTo>
                <a:lnTo>
                  <a:pt x="254" y="246"/>
                </a:lnTo>
                <a:lnTo>
                  <a:pt x="254" y="242"/>
                </a:lnTo>
                <a:lnTo>
                  <a:pt x="258" y="242"/>
                </a:lnTo>
                <a:lnTo>
                  <a:pt x="258" y="242"/>
                </a:lnTo>
                <a:lnTo>
                  <a:pt x="271" y="242"/>
                </a:lnTo>
                <a:lnTo>
                  <a:pt x="271" y="242"/>
                </a:lnTo>
                <a:lnTo>
                  <a:pt x="280" y="242"/>
                </a:lnTo>
                <a:lnTo>
                  <a:pt x="280" y="242"/>
                </a:lnTo>
                <a:lnTo>
                  <a:pt x="282" y="242"/>
                </a:lnTo>
                <a:lnTo>
                  <a:pt x="282" y="242"/>
                </a:lnTo>
                <a:lnTo>
                  <a:pt x="293" y="242"/>
                </a:lnTo>
                <a:lnTo>
                  <a:pt x="293" y="242"/>
                </a:lnTo>
                <a:lnTo>
                  <a:pt x="295" y="242"/>
                </a:lnTo>
                <a:lnTo>
                  <a:pt x="295" y="242"/>
                </a:lnTo>
                <a:lnTo>
                  <a:pt x="296" y="242"/>
                </a:lnTo>
                <a:lnTo>
                  <a:pt x="296" y="242"/>
                </a:lnTo>
                <a:lnTo>
                  <a:pt x="300" y="242"/>
                </a:lnTo>
                <a:lnTo>
                  <a:pt x="300" y="238"/>
                </a:lnTo>
                <a:lnTo>
                  <a:pt x="303" y="238"/>
                </a:lnTo>
                <a:lnTo>
                  <a:pt x="303" y="234"/>
                </a:lnTo>
                <a:lnTo>
                  <a:pt x="306" y="234"/>
                </a:lnTo>
                <a:lnTo>
                  <a:pt x="306" y="234"/>
                </a:lnTo>
                <a:lnTo>
                  <a:pt x="313" y="234"/>
                </a:lnTo>
                <a:lnTo>
                  <a:pt x="313" y="234"/>
                </a:lnTo>
                <a:lnTo>
                  <a:pt x="314" y="234"/>
                </a:lnTo>
                <a:lnTo>
                  <a:pt x="314" y="234"/>
                </a:lnTo>
                <a:lnTo>
                  <a:pt x="316" y="234"/>
                </a:lnTo>
                <a:lnTo>
                  <a:pt x="316" y="234"/>
                </a:lnTo>
                <a:lnTo>
                  <a:pt x="319" y="234"/>
                </a:lnTo>
                <a:lnTo>
                  <a:pt x="319" y="234"/>
                </a:lnTo>
                <a:lnTo>
                  <a:pt x="324" y="234"/>
                </a:lnTo>
                <a:lnTo>
                  <a:pt x="324" y="234"/>
                </a:lnTo>
                <a:lnTo>
                  <a:pt x="326" y="234"/>
                </a:lnTo>
                <a:lnTo>
                  <a:pt x="326" y="230"/>
                </a:lnTo>
                <a:lnTo>
                  <a:pt x="327" y="230"/>
                </a:lnTo>
                <a:lnTo>
                  <a:pt x="327" y="230"/>
                </a:lnTo>
                <a:lnTo>
                  <a:pt x="339" y="230"/>
                </a:lnTo>
                <a:lnTo>
                  <a:pt x="339" y="226"/>
                </a:lnTo>
                <a:lnTo>
                  <a:pt x="347" y="226"/>
                </a:lnTo>
                <a:lnTo>
                  <a:pt x="347" y="222"/>
                </a:lnTo>
                <a:lnTo>
                  <a:pt x="360" y="222"/>
                </a:lnTo>
                <a:lnTo>
                  <a:pt x="360" y="222"/>
                </a:lnTo>
                <a:lnTo>
                  <a:pt x="363" y="222"/>
                </a:lnTo>
                <a:lnTo>
                  <a:pt x="363" y="218"/>
                </a:lnTo>
                <a:lnTo>
                  <a:pt x="371" y="218"/>
                </a:lnTo>
                <a:lnTo>
                  <a:pt x="371" y="218"/>
                </a:lnTo>
                <a:lnTo>
                  <a:pt x="381" y="218"/>
                </a:lnTo>
                <a:lnTo>
                  <a:pt x="381" y="218"/>
                </a:lnTo>
                <a:lnTo>
                  <a:pt x="382" y="218"/>
                </a:lnTo>
                <a:lnTo>
                  <a:pt x="382" y="218"/>
                </a:lnTo>
                <a:lnTo>
                  <a:pt x="384" y="218"/>
                </a:lnTo>
                <a:lnTo>
                  <a:pt x="384" y="218"/>
                </a:lnTo>
                <a:lnTo>
                  <a:pt x="386" y="218"/>
                </a:lnTo>
                <a:lnTo>
                  <a:pt x="386" y="214"/>
                </a:lnTo>
                <a:lnTo>
                  <a:pt x="387" y="214"/>
                </a:lnTo>
                <a:lnTo>
                  <a:pt x="387" y="214"/>
                </a:lnTo>
                <a:lnTo>
                  <a:pt x="391" y="214"/>
                </a:lnTo>
                <a:lnTo>
                  <a:pt x="391" y="214"/>
                </a:lnTo>
                <a:lnTo>
                  <a:pt x="394" y="214"/>
                </a:lnTo>
                <a:lnTo>
                  <a:pt x="394" y="214"/>
                </a:lnTo>
                <a:lnTo>
                  <a:pt x="397" y="214"/>
                </a:lnTo>
                <a:lnTo>
                  <a:pt x="397" y="210"/>
                </a:lnTo>
                <a:lnTo>
                  <a:pt x="400" y="210"/>
                </a:lnTo>
                <a:lnTo>
                  <a:pt x="400" y="206"/>
                </a:lnTo>
                <a:lnTo>
                  <a:pt x="408" y="206"/>
                </a:lnTo>
                <a:lnTo>
                  <a:pt x="408" y="206"/>
                </a:lnTo>
                <a:lnTo>
                  <a:pt x="418" y="206"/>
                </a:lnTo>
                <a:lnTo>
                  <a:pt x="418" y="206"/>
                </a:lnTo>
                <a:lnTo>
                  <a:pt x="423" y="206"/>
                </a:lnTo>
                <a:lnTo>
                  <a:pt x="423" y="202"/>
                </a:lnTo>
                <a:lnTo>
                  <a:pt x="425" y="202"/>
                </a:lnTo>
                <a:lnTo>
                  <a:pt x="425" y="198"/>
                </a:lnTo>
                <a:lnTo>
                  <a:pt x="429" y="198"/>
                </a:lnTo>
                <a:lnTo>
                  <a:pt x="429" y="198"/>
                </a:lnTo>
                <a:lnTo>
                  <a:pt x="449" y="198"/>
                </a:lnTo>
                <a:lnTo>
                  <a:pt x="449" y="198"/>
                </a:lnTo>
                <a:lnTo>
                  <a:pt x="455" y="198"/>
                </a:lnTo>
                <a:lnTo>
                  <a:pt x="455" y="194"/>
                </a:lnTo>
                <a:lnTo>
                  <a:pt x="464" y="194"/>
                </a:lnTo>
                <a:lnTo>
                  <a:pt x="464" y="194"/>
                </a:lnTo>
                <a:lnTo>
                  <a:pt x="477" y="194"/>
                </a:lnTo>
                <a:lnTo>
                  <a:pt x="477" y="194"/>
                </a:lnTo>
                <a:lnTo>
                  <a:pt x="485" y="194"/>
                </a:lnTo>
                <a:lnTo>
                  <a:pt x="485" y="189"/>
                </a:lnTo>
                <a:lnTo>
                  <a:pt x="489" y="189"/>
                </a:lnTo>
                <a:lnTo>
                  <a:pt x="489" y="189"/>
                </a:lnTo>
                <a:lnTo>
                  <a:pt x="498" y="189"/>
                </a:lnTo>
                <a:lnTo>
                  <a:pt x="498" y="189"/>
                </a:lnTo>
                <a:lnTo>
                  <a:pt x="506" y="189"/>
                </a:lnTo>
                <a:lnTo>
                  <a:pt x="506" y="189"/>
                </a:lnTo>
                <a:lnTo>
                  <a:pt x="507" y="189"/>
                </a:lnTo>
                <a:lnTo>
                  <a:pt x="507" y="185"/>
                </a:lnTo>
                <a:lnTo>
                  <a:pt x="509" y="185"/>
                </a:lnTo>
                <a:lnTo>
                  <a:pt x="509" y="185"/>
                </a:lnTo>
                <a:lnTo>
                  <a:pt x="511" y="185"/>
                </a:lnTo>
                <a:lnTo>
                  <a:pt x="511" y="185"/>
                </a:lnTo>
                <a:lnTo>
                  <a:pt x="515" y="185"/>
                </a:lnTo>
                <a:lnTo>
                  <a:pt x="515" y="185"/>
                </a:lnTo>
                <a:lnTo>
                  <a:pt x="517" y="185"/>
                </a:lnTo>
                <a:lnTo>
                  <a:pt x="517" y="185"/>
                </a:lnTo>
                <a:lnTo>
                  <a:pt x="519" y="185"/>
                </a:lnTo>
                <a:lnTo>
                  <a:pt x="519" y="185"/>
                </a:lnTo>
                <a:lnTo>
                  <a:pt x="520" y="185"/>
                </a:lnTo>
                <a:lnTo>
                  <a:pt x="520" y="185"/>
                </a:lnTo>
                <a:lnTo>
                  <a:pt x="522" y="185"/>
                </a:lnTo>
                <a:lnTo>
                  <a:pt x="522" y="185"/>
                </a:lnTo>
                <a:lnTo>
                  <a:pt x="524" y="185"/>
                </a:lnTo>
                <a:lnTo>
                  <a:pt x="524" y="185"/>
                </a:lnTo>
                <a:lnTo>
                  <a:pt x="525" y="185"/>
                </a:lnTo>
                <a:lnTo>
                  <a:pt x="525" y="181"/>
                </a:lnTo>
                <a:lnTo>
                  <a:pt x="530" y="181"/>
                </a:lnTo>
                <a:lnTo>
                  <a:pt x="530" y="181"/>
                </a:lnTo>
                <a:lnTo>
                  <a:pt x="532" y="181"/>
                </a:lnTo>
                <a:lnTo>
                  <a:pt x="532" y="181"/>
                </a:lnTo>
                <a:lnTo>
                  <a:pt x="533" y="181"/>
                </a:lnTo>
                <a:lnTo>
                  <a:pt x="533" y="181"/>
                </a:lnTo>
                <a:lnTo>
                  <a:pt x="535" y="181"/>
                </a:lnTo>
                <a:lnTo>
                  <a:pt x="535" y="181"/>
                </a:lnTo>
                <a:lnTo>
                  <a:pt x="540" y="181"/>
                </a:lnTo>
                <a:lnTo>
                  <a:pt x="540" y="181"/>
                </a:lnTo>
                <a:lnTo>
                  <a:pt x="541" y="181"/>
                </a:lnTo>
                <a:lnTo>
                  <a:pt x="541" y="181"/>
                </a:lnTo>
                <a:lnTo>
                  <a:pt x="543" y="181"/>
                </a:lnTo>
                <a:lnTo>
                  <a:pt x="543" y="181"/>
                </a:lnTo>
                <a:lnTo>
                  <a:pt x="545" y="181"/>
                </a:lnTo>
                <a:lnTo>
                  <a:pt x="545" y="181"/>
                </a:lnTo>
                <a:lnTo>
                  <a:pt x="546" y="181"/>
                </a:lnTo>
                <a:lnTo>
                  <a:pt x="546" y="181"/>
                </a:lnTo>
                <a:lnTo>
                  <a:pt x="551" y="181"/>
                </a:lnTo>
                <a:lnTo>
                  <a:pt x="551" y="181"/>
                </a:lnTo>
                <a:lnTo>
                  <a:pt x="553" y="181"/>
                </a:lnTo>
                <a:lnTo>
                  <a:pt x="553" y="181"/>
                </a:lnTo>
                <a:lnTo>
                  <a:pt x="554" y="181"/>
                </a:lnTo>
                <a:lnTo>
                  <a:pt x="554" y="181"/>
                </a:lnTo>
                <a:lnTo>
                  <a:pt x="556" y="181"/>
                </a:lnTo>
                <a:lnTo>
                  <a:pt x="556" y="181"/>
                </a:lnTo>
                <a:lnTo>
                  <a:pt x="562" y="181"/>
                </a:lnTo>
                <a:lnTo>
                  <a:pt x="562" y="181"/>
                </a:lnTo>
                <a:lnTo>
                  <a:pt x="564" y="181"/>
                </a:lnTo>
                <a:lnTo>
                  <a:pt x="564" y="181"/>
                </a:lnTo>
                <a:lnTo>
                  <a:pt x="566" y="181"/>
                </a:lnTo>
                <a:lnTo>
                  <a:pt x="566" y="181"/>
                </a:lnTo>
                <a:lnTo>
                  <a:pt x="569" y="181"/>
                </a:lnTo>
                <a:lnTo>
                  <a:pt x="569" y="181"/>
                </a:lnTo>
                <a:lnTo>
                  <a:pt x="574" y="181"/>
                </a:lnTo>
                <a:lnTo>
                  <a:pt x="574" y="181"/>
                </a:lnTo>
                <a:lnTo>
                  <a:pt x="575" y="181"/>
                </a:lnTo>
                <a:lnTo>
                  <a:pt x="575" y="181"/>
                </a:lnTo>
                <a:lnTo>
                  <a:pt x="577" y="181"/>
                </a:lnTo>
                <a:lnTo>
                  <a:pt x="577" y="181"/>
                </a:lnTo>
                <a:lnTo>
                  <a:pt x="579" y="181"/>
                </a:lnTo>
                <a:lnTo>
                  <a:pt x="579" y="181"/>
                </a:lnTo>
                <a:lnTo>
                  <a:pt x="580" y="181"/>
                </a:lnTo>
                <a:lnTo>
                  <a:pt x="580" y="181"/>
                </a:lnTo>
                <a:lnTo>
                  <a:pt x="585" y="181"/>
                </a:lnTo>
                <a:lnTo>
                  <a:pt x="585" y="181"/>
                </a:lnTo>
                <a:lnTo>
                  <a:pt x="587" y="181"/>
                </a:lnTo>
                <a:lnTo>
                  <a:pt x="587" y="181"/>
                </a:lnTo>
                <a:lnTo>
                  <a:pt x="588" y="181"/>
                </a:lnTo>
                <a:lnTo>
                  <a:pt x="588" y="181"/>
                </a:lnTo>
                <a:lnTo>
                  <a:pt x="590" y="181"/>
                </a:lnTo>
                <a:lnTo>
                  <a:pt x="590" y="181"/>
                </a:lnTo>
                <a:lnTo>
                  <a:pt x="592" y="181"/>
                </a:lnTo>
                <a:lnTo>
                  <a:pt x="592" y="181"/>
                </a:lnTo>
                <a:lnTo>
                  <a:pt x="595" y="181"/>
                </a:lnTo>
                <a:lnTo>
                  <a:pt x="595" y="176"/>
                </a:lnTo>
                <a:lnTo>
                  <a:pt x="597" y="176"/>
                </a:lnTo>
                <a:lnTo>
                  <a:pt x="597" y="176"/>
                </a:lnTo>
                <a:lnTo>
                  <a:pt x="598" y="176"/>
                </a:lnTo>
                <a:lnTo>
                  <a:pt x="598" y="176"/>
                </a:lnTo>
                <a:lnTo>
                  <a:pt x="601" y="176"/>
                </a:lnTo>
                <a:lnTo>
                  <a:pt x="601" y="176"/>
                </a:lnTo>
                <a:lnTo>
                  <a:pt x="603" y="176"/>
                </a:lnTo>
                <a:lnTo>
                  <a:pt x="603" y="171"/>
                </a:lnTo>
                <a:lnTo>
                  <a:pt x="608" y="171"/>
                </a:lnTo>
                <a:lnTo>
                  <a:pt x="608" y="171"/>
                </a:lnTo>
                <a:lnTo>
                  <a:pt x="610" y="171"/>
                </a:lnTo>
                <a:lnTo>
                  <a:pt x="610" y="171"/>
                </a:lnTo>
                <a:lnTo>
                  <a:pt x="611" y="171"/>
                </a:lnTo>
                <a:lnTo>
                  <a:pt x="611" y="171"/>
                </a:lnTo>
                <a:lnTo>
                  <a:pt x="613" y="171"/>
                </a:lnTo>
                <a:lnTo>
                  <a:pt x="613" y="171"/>
                </a:lnTo>
                <a:lnTo>
                  <a:pt x="614" y="171"/>
                </a:lnTo>
                <a:lnTo>
                  <a:pt x="614" y="171"/>
                </a:lnTo>
                <a:lnTo>
                  <a:pt x="618" y="171"/>
                </a:lnTo>
                <a:lnTo>
                  <a:pt x="618" y="171"/>
                </a:lnTo>
                <a:lnTo>
                  <a:pt x="619" y="171"/>
                </a:lnTo>
                <a:lnTo>
                  <a:pt x="619" y="171"/>
                </a:lnTo>
                <a:lnTo>
                  <a:pt x="621" y="171"/>
                </a:lnTo>
                <a:lnTo>
                  <a:pt x="621" y="171"/>
                </a:lnTo>
                <a:lnTo>
                  <a:pt x="624" y="171"/>
                </a:lnTo>
                <a:lnTo>
                  <a:pt x="624" y="171"/>
                </a:lnTo>
                <a:lnTo>
                  <a:pt x="626" y="171"/>
                </a:lnTo>
                <a:lnTo>
                  <a:pt x="626" y="171"/>
                </a:lnTo>
                <a:lnTo>
                  <a:pt x="631" y="171"/>
                </a:lnTo>
                <a:lnTo>
                  <a:pt x="631" y="171"/>
                </a:lnTo>
                <a:lnTo>
                  <a:pt x="632" y="171"/>
                </a:lnTo>
                <a:lnTo>
                  <a:pt x="632" y="171"/>
                </a:lnTo>
                <a:lnTo>
                  <a:pt x="634" y="171"/>
                </a:lnTo>
                <a:lnTo>
                  <a:pt x="634" y="171"/>
                </a:lnTo>
                <a:lnTo>
                  <a:pt x="635" y="171"/>
                </a:lnTo>
                <a:lnTo>
                  <a:pt x="635" y="171"/>
                </a:lnTo>
                <a:lnTo>
                  <a:pt x="637" y="171"/>
                </a:lnTo>
                <a:lnTo>
                  <a:pt x="637" y="171"/>
                </a:lnTo>
                <a:lnTo>
                  <a:pt x="640" y="171"/>
                </a:lnTo>
                <a:lnTo>
                  <a:pt x="640" y="171"/>
                </a:lnTo>
                <a:lnTo>
                  <a:pt x="642" y="171"/>
                </a:lnTo>
                <a:lnTo>
                  <a:pt x="642" y="171"/>
                </a:lnTo>
                <a:lnTo>
                  <a:pt x="644" y="171"/>
                </a:lnTo>
                <a:lnTo>
                  <a:pt x="644" y="171"/>
                </a:lnTo>
                <a:lnTo>
                  <a:pt x="645" y="171"/>
                </a:lnTo>
                <a:lnTo>
                  <a:pt x="645" y="161"/>
                </a:lnTo>
                <a:lnTo>
                  <a:pt x="648" y="161"/>
                </a:lnTo>
                <a:lnTo>
                  <a:pt x="648" y="156"/>
                </a:lnTo>
                <a:lnTo>
                  <a:pt x="652" y="156"/>
                </a:lnTo>
                <a:lnTo>
                  <a:pt x="652" y="156"/>
                </a:lnTo>
                <a:lnTo>
                  <a:pt x="657" y="156"/>
                </a:lnTo>
                <a:lnTo>
                  <a:pt x="657" y="156"/>
                </a:lnTo>
                <a:lnTo>
                  <a:pt x="658" y="156"/>
                </a:lnTo>
                <a:lnTo>
                  <a:pt x="658" y="156"/>
                </a:lnTo>
                <a:lnTo>
                  <a:pt x="660" y="156"/>
                </a:lnTo>
                <a:lnTo>
                  <a:pt x="660" y="156"/>
                </a:lnTo>
                <a:lnTo>
                  <a:pt x="665" y="156"/>
                </a:lnTo>
                <a:lnTo>
                  <a:pt x="665" y="156"/>
                </a:lnTo>
                <a:lnTo>
                  <a:pt x="666" y="156"/>
                </a:lnTo>
                <a:lnTo>
                  <a:pt x="666" y="156"/>
                </a:lnTo>
                <a:lnTo>
                  <a:pt x="668" y="156"/>
                </a:lnTo>
                <a:lnTo>
                  <a:pt x="668" y="156"/>
                </a:lnTo>
                <a:lnTo>
                  <a:pt x="670" y="156"/>
                </a:lnTo>
                <a:lnTo>
                  <a:pt x="670" y="156"/>
                </a:lnTo>
                <a:lnTo>
                  <a:pt x="671" y="156"/>
                </a:lnTo>
                <a:lnTo>
                  <a:pt x="671" y="151"/>
                </a:lnTo>
                <a:lnTo>
                  <a:pt x="674" y="151"/>
                </a:lnTo>
                <a:lnTo>
                  <a:pt x="674" y="146"/>
                </a:lnTo>
                <a:lnTo>
                  <a:pt x="676" y="146"/>
                </a:lnTo>
                <a:lnTo>
                  <a:pt x="676" y="141"/>
                </a:lnTo>
                <a:lnTo>
                  <a:pt x="678" y="141"/>
                </a:lnTo>
                <a:lnTo>
                  <a:pt x="678" y="141"/>
                </a:lnTo>
                <a:lnTo>
                  <a:pt x="679" y="141"/>
                </a:lnTo>
                <a:lnTo>
                  <a:pt x="679" y="141"/>
                </a:lnTo>
                <a:lnTo>
                  <a:pt x="687" y="141"/>
                </a:lnTo>
                <a:lnTo>
                  <a:pt x="687" y="141"/>
                </a:lnTo>
                <a:lnTo>
                  <a:pt x="689" y="141"/>
                </a:lnTo>
                <a:lnTo>
                  <a:pt x="689" y="141"/>
                </a:lnTo>
                <a:lnTo>
                  <a:pt x="692" y="141"/>
                </a:lnTo>
                <a:lnTo>
                  <a:pt x="692" y="141"/>
                </a:lnTo>
                <a:lnTo>
                  <a:pt x="699" y="141"/>
                </a:lnTo>
                <a:lnTo>
                  <a:pt x="699" y="141"/>
                </a:lnTo>
                <a:lnTo>
                  <a:pt x="700" y="141"/>
                </a:lnTo>
                <a:lnTo>
                  <a:pt x="700" y="135"/>
                </a:lnTo>
                <a:lnTo>
                  <a:pt x="702" y="135"/>
                </a:lnTo>
                <a:lnTo>
                  <a:pt x="702" y="135"/>
                </a:lnTo>
                <a:lnTo>
                  <a:pt x="704" y="135"/>
                </a:lnTo>
                <a:lnTo>
                  <a:pt x="704" y="135"/>
                </a:lnTo>
                <a:lnTo>
                  <a:pt x="708" y="135"/>
                </a:lnTo>
                <a:lnTo>
                  <a:pt x="708" y="135"/>
                </a:lnTo>
                <a:lnTo>
                  <a:pt x="710" y="135"/>
                </a:lnTo>
                <a:lnTo>
                  <a:pt x="710" y="135"/>
                </a:lnTo>
                <a:lnTo>
                  <a:pt x="712" y="135"/>
                </a:lnTo>
                <a:lnTo>
                  <a:pt x="712" y="135"/>
                </a:lnTo>
                <a:lnTo>
                  <a:pt x="713" y="135"/>
                </a:lnTo>
                <a:lnTo>
                  <a:pt x="713" y="124"/>
                </a:lnTo>
                <a:lnTo>
                  <a:pt x="715" y="124"/>
                </a:lnTo>
                <a:lnTo>
                  <a:pt x="715" y="124"/>
                </a:lnTo>
                <a:lnTo>
                  <a:pt x="717" y="124"/>
                </a:lnTo>
                <a:lnTo>
                  <a:pt x="717" y="124"/>
                </a:lnTo>
                <a:lnTo>
                  <a:pt x="718" y="124"/>
                </a:lnTo>
                <a:lnTo>
                  <a:pt x="718" y="118"/>
                </a:lnTo>
                <a:lnTo>
                  <a:pt x="720" y="118"/>
                </a:lnTo>
                <a:lnTo>
                  <a:pt x="720" y="118"/>
                </a:lnTo>
                <a:lnTo>
                  <a:pt x="721" y="118"/>
                </a:lnTo>
                <a:lnTo>
                  <a:pt x="721" y="118"/>
                </a:lnTo>
                <a:lnTo>
                  <a:pt x="723" y="118"/>
                </a:lnTo>
                <a:lnTo>
                  <a:pt x="723" y="118"/>
                </a:lnTo>
                <a:lnTo>
                  <a:pt x="725" y="118"/>
                </a:lnTo>
                <a:lnTo>
                  <a:pt x="725" y="118"/>
                </a:lnTo>
                <a:lnTo>
                  <a:pt x="726" y="118"/>
                </a:lnTo>
                <a:lnTo>
                  <a:pt x="726" y="113"/>
                </a:lnTo>
                <a:lnTo>
                  <a:pt x="731" y="113"/>
                </a:lnTo>
                <a:lnTo>
                  <a:pt x="731" y="113"/>
                </a:lnTo>
                <a:lnTo>
                  <a:pt x="733" y="113"/>
                </a:lnTo>
                <a:lnTo>
                  <a:pt x="733" y="113"/>
                </a:lnTo>
                <a:lnTo>
                  <a:pt x="734" y="113"/>
                </a:lnTo>
                <a:lnTo>
                  <a:pt x="734" y="107"/>
                </a:lnTo>
                <a:lnTo>
                  <a:pt x="736" y="107"/>
                </a:lnTo>
                <a:lnTo>
                  <a:pt x="736" y="107"/>
                </a:lnTo>
                <a:lnTo>
                  <a:pt x="738" y="107"/>
                </a:lnTo>
                <a:lnTo>
                  <a:pt x="738" y="107"/>
                </a:lnTo>
                <a:lnTo>
                  <a:pt x="744" y="107"/>
                </a:lnTo>
                <a:lnTo>
                  <a:pt x="744" y="107"/>
                </a:lnTo>
                <a:lnTo>
                  <a:pt x="746" y="107"/>
                </a:lnTo>
                <a:lnTo>
                  <a:pt x="746" y="107"/>
                </a:lnTo>
                <a:lnTo>
                  <a:pt x="747" y="107"/>
                </a:lnTo>
                <a:lnTo>
                  <a:pt x="747" y="107"/>
                </a:lnTo>
                <a:lnTo>
                  <a:pt x="749" y="107"/>
                </a:lnTo>
                <a:lnTo>
                  <a:pt x="749" y="107"/>
                </a:lnTo>
                <a:lnTo>
                  <a:pt x="751" y="107"/>
                </a:lnTo>
                <a:lnTo>
                  <a:pt x="751" y="107"/>
                </a:lnTo>
                <a:lnTo>
                  <a:pt x="755" y="107"/>
                </a:lnTo>
                <a:lnTo>
                  <a:pt x="755" y="107"/>
                </a:lnTo>
                <a:lnTo>
                  <a:pt x="757" y="107"/>
                </a:lnTo>
                <a:lnTo>
                  <a:pt x="757" y="107"/>
                </a:lnTo>
                <a:lnTo>
                  <a:pt x="759" y="107"/>
                </a:lnTo>
                <a:lnTo>
                  <a:pt x="759" y="107"/>
                </a:lnTo>
                <a:lnTo>
                  <a:pt x="760" y="107"/>
                </a:lnTo>
                <a:lnTo>
                  <a:pt x="760" y="107"/>
                </a:lnTo>
                <a:lnTo>
                  <a:pt x="767" y="107"/>
                </a:lnTo>
                <a:lnTo>
                  <a:pt x="767" y="107"/>
                </a:lnTo>
                <a:lnTo>
                  <a:pt x="768" y="107"/>
                </a:lnTo>
                <a:lnTo>
                  <a:pt x="768" y="107"/>
                </a:lnTo>
                <a:lnTo>
                  <a:pt x="770" y="107"/>
                </a:lnTo>
                <a:lnTo>
                  <a:pt x="770" y="107"/>
                </a:lnTo>
                <a:lnTo>
                  <a:pt x="778" y="107"/>
                </a:lnTo>
                <a:lnTo>
                  <a:pt x="778" y="107"/>
                </a:lnTo>
                <a:lnTo>
                  <a:pt x="780" y="107"/>
                </a:lnTo>
                <a:lnTo>
                  <a:pt x="780" y="107"/>
                </a:lnTo>
                <a:lnTo>
                  <a:pt x="781" y="107"/>
                </a:lnTo>
                <a:lnTo>
                  <a:pt x="781" y="107"/>
                </a:lnTo>
                <a:lnTo>
                  <a:pt x="783" y="107"/>
                </a:lnTo>
                <a:lnTo>
                  <a:pt x="783" y="107"/>
                </a:lnTo>
                <a:lnTo>
                  <a:pt x="785" y="107"/>
                </a:lnTo>
                <a:lnTo>
                  <a:pt x="785" y="107"/>
                </a:lnTo>
                <a:lnTo>
                  <a:pt x="790" y="107"/>
                </a:lnTo>
                <a:lnTo>
                  <a:pt x="790" y="107"/>
                </a:lnTo>
                <a:lnTo>
                  <a:pt x="791" y="107"/>
                </a:lnTo>
                <a:lnTo>
                  <a:pt x="791" y="107"/>
                </a:lnTo>
                <a:lnTo>
                  <a:pt x="793" y="107"/>
                </a:lnTo>
                <a:lnTo>
                  <a:pt x="793" y="107"/>
                </a:lnTo>
                <a:lnTo>
                  <a:pt x="796" y="107"/>
                </a:lnTo>
                <a:lnTo>
                  <a:pt x="796" y="107"/>
                </a:lnTo>
                <a:lnTo>
                  <a:pt x="801" y="107"/>
                </a:lnTo>
                <a:lnTo>
                  <a:pt x="801" y="107"/>
                </a:lnTo>
                <a:lnTo>
                  <a:pt x="802" y="107"/>
                </a:lnTo>
                <a:lnTo>
                  <a:pt x="802" y="107"/>
                </a:lnTo>
                <a:lnTo>
                  <a:pt x="804" y="107"/>
                </a:lnTo>
                <a:lnTo>
                  <a:pt x="804" y="107"/>
                </a:lnTo>
                <a:lnTo>
                  <a:pt x="806" y="107"/>
                </a:lnTo>
                <a:lnTo>
                  <a:pt x="806" y="107"/>
                </a:lnTo>
                <a:lnTo>
                  <a:pt x="807" y="107"/>
                </a:lnTo>
                <a:lnTo>
                  <a:pt x="807" y="107"/>
                </a:lnTo>
                <a:lnTo>
                  <a:pt x="812" y="107"/>
                </a:lnTo>
                <a:lnTo>
                  <a:pt x="812" y="107"/>
                </a:lnTo>
                <a:lnTo>
                  <a:pt x="814" y="107"/>
                </a:lnTo>
                <a:lnTo>
                  <a:pt x="814" y="107"/>
                </a:lnTo>
                <a:lnTo>
                  <a:pt x="817" y="107"/>
                </a:lnTo>
                <a:lnTo>
                  <a:pt x="817" y="107"/>
                </a:lnTo>
                <a:lnTo>
                  <a:pt x="819" y="107"/>
                </a:lnTo>
                <a:lnTo>
                  <a:pt x="819" y="107"/>
                </a:lnTo>
                <a:lnTo>
                  <a:pt x="824" y="107"/>
                </a:lnTo>
                <a:lnTo>
                  <a:pt x="824" y="107"/>
                </a:lnTo>
                <a:lnTo>
                  <a:pt x="825" y="107"/>
                </a:lnTo>
                <a:lnTo>
                  <a:pt x="825" y="107"/>
                </a:lnTo>
                <a:lnTo>
                  <a:pt x="827" y="107"/>
                </a:lnTo>
                <a:lnTo>
                  <a:pt x="827" y="107"/>
                </a:lnTo>
                <a:lnTo>
                  <a:pt x="830" y="107"/>
                </a:lnTo>
                <a:lnTo>
                  <a:pt x="830" y="107"/>
                </a:lnTo>
                <a:lnTo>
                  <a:pt x="835" y="107"/>
                </a:lnTo>
                <a:lnTo>
                  <a:pt x="835" y="107"/>
                </a:lnTo>
                <a:lnTo>
                  <a:pt x="837" y="107"/>
                </a:lnTo>
                <a:lnTo>
                  <a:pt x="837" y="107"/>
                </a:lnTo>
                <a:lnTo>
                  <a:pt x="838" y="107"/>
                </a:lnTo>
                <a:lnTo>
                  <a:pt x="838" y="107"/>
                </a:lnTo>
                <a:lnTo>
                  <a:pt x="841" y="107"/>
                </a:lnTo>
                <a:lnTo>
                  <a:pt x="841" y="107"/>
                </a:lnTo>
                <a:lnTo>
                  <a:pt x="846" y="107"/>
                </a:lnTo>
                <a:lnTo>
                  <a:pt x="846" y="107"/>
                </a:lnTo>
                <a:lnTo>
                  <a:pt x="850" y="107"/>
                </a:lnTo>
                <a:lnTo>
                  <a:pt x="850" y="107"/>
                </a:lnTo>
                <a:lnTo>
                  <a:pt x="851" y="107"/>
                </a:lnTo>
                <a:lnTo>
                  <a:pt x="851" y="99"/>
                </a:lnTo>
                <a:lnTo>
                  <a:pt x="853" y="99"/>
                </a:lnTo>
                <a:lnTo>
                  <a:pt x="853" y="99"/>
                </a:lnTo>
                <a:lnTo>
                  <a:pt x="854" y="99"/>
                </a:lnTo>
                <a:lnTo>
                  <a:pt x="854" y="92"/>
                </a:lnTo>
                <a:lnTo>
                  <a:pt x="858" y="92"/>
                </a:lnTo>
                <a:lnTo>
                  <a:pt x="858" y="92"/>
                </a:lnTo>
                <a:lnTo>
                  <a:pt x="859" y="92"/>
                </a:lnTo>
                <a:lnTo>
                  <a:pt x="859" y="92"/>
                </a:lnTo>
                <a:lnTo>
                  <a:pt x="861" y="92"/>
                </a:lnTo>
                <a:lnTo>
                  <a:pt x="861" y="92"/>
                </a:lnTo>
                <a:lnTo>
                  <a:pt x="864" y="92"/>
                </a:lnTo>
                <a:lnTo>
                  <a:pt x="864" y="92"/>
                </a:lnTo>
                <a:lnTo>
                  <a:pt x="869" y="92"/>
                </a:lnTo>
                <a:lnTo>
                  <a:pt x="869" y="92"/>
                </a:lnTo>
                <a:lnTo>
                  <a:pt x="871" y="92"/>
                </a:lnTo>
                <a:lnTo>
                  <a:pt x="871" y="92"/>
                </a:lnTo>
                <a:lnTo>
                  <a:pt x="872" y="92"/>
                </a:lnTo>
                <a:lnTo>
                  <a:pt x="872" y="92"/>
                </a:lnTo>
                <a:lnTo>
                  <a:pt x="876" y="92"/>
                </a:lnTo>
                <a:lnTo>
                  <a:pt x="876" y="92"/>
                </a:lnTo>
                <a:lnTo>
                  <a:pt x="880" y="92"/>
                </a:lnTo>
                <a:lnTo>
                  <a:pt x="880" y="92"/>
                </a:lnTo>
                <a:lnTo>
                  <a:pt x="882" y="92"/>
                </a:lnTo>
                <a:lnTo>
                  <a:pt x="882" y="92"/>
                </a:lnTo>
                <a:lnTo>
                  <a:pt x="885" y="92"/>
                </a:lnTo>
                <a:lnTo>
                  <a:pt x="885" y="92"/>
                </a:lnTo>
                <a:lnTo>
                  <a:pt x="887" y="92"/>
                </a:lnTo>
                <a:lnTo>
                  <a:pt x="887" y="92"/>
                </a:lnTo>
                <a:lnTo>
                  <a:pt x="890" y="92"/>
                </a:lnTo>
                <a:lnTo>
                  <a:pt x="890" y="83"/>
                </a:lnTo>
                <a:lnTo>
                  <a:pt x="892" y="83"/>
                </a:lnTo>
                <a:lnTo>
                  <a:pt x="892" y="83"/>
                </a:lnTo>
                <a:lnTo>
                  <a:pt x="893" y="83"/>
                </a:lnTo>
                <a:lnTo>
                  <a:pt x="893" y="75"/>
                </a:lnTo>
                <a:lnTo>
                  <a:pt x="895" y="75"/>
                </a:lnTo>
                <a:lnTo>
                  <a:pt x="895" y="75"/>
                </a:lnTo>
                <a:lnTo>
                  <a:pt x="897" y="75"/>
                </a:lnTo>
                <a:lnTo>
                  <a:pt x="897" y="75"/>
                </a:lnTo>
                <a:lnTo>
                  <a:pt x="898" y="75"/>
                </a:lnTo>
                <a:lnTo>
                  <a:pt x="898" y="75"/>
                </a:lnTo>
                <a:lnTo>
                  <a:pt x="903" y="75"/>
                </a:lnTo>
                <a:lnTo>
                  <a:pt x="903" y="75"/>
                </a:lnTo>
                <a:lnTo>
                  <a:pt x="906" y="75"/>
                </a:lnTo>
                <a:lnTo>
                  <a:pt x="906" y="66"/>
                </a:lnTo>
                <a:lnTo>
                  <a:pt x="908" y="66"/>
                </a:lnTo>
                <a:lnTo>
                  <a:pt x="908" y="66"/>
                </a:lnTo>
                <a:lnTo>
                  <a:pt x="910" y="66"/>
                </a:lnTo>
                <a:lnTo>
                  <a:pt x="910" y="66"/>
                </a:lnTo>
                <a:lnTo>
                  <a:pt x="914" y="66"/>
                </a:lnTo>
                <a:lnTo>
                  <a:pt x="914" y="66"/>
                </a:lnTo>
                <a:lnTo>
                  <a:pt x="916" y="66"/>
                </a:lnTo>
                <a:lnTo>
                  <a:pt x="916" y="66"/>
                </a:lnTo>
                <a:lnTo>
                  <a:pt x="918" y="66"/>
                </a:lnTo>
                <a:lnTo>
                  <a:pt x="918" y="66"/>
                </a:lnTo>
                <a:lnTo>
                  <a:pt x="919" y="66"/>
                </a:lnTo>
                <a:lnTo>
                  <a:pt x="919" y="66"/>
                </a:lnTo>
                <a:lnTo>
                  <a:pt x="921" y="66"/>
                </a:lnTo>
                <a:lnTo>
                  <a:pt x="921" y="66"/>
                </a:lnTo>
                <a:lnTo>
                  <a:pt x="924" y="66"/>
                </a:lnTo>
                <a:lnTo>
                  <a:pt x="924" y="66"/>
                </a:lnTo>
                <a:lnTo>
                  <a:pt x="926" y="66"/>
                </a:lnTo>
                <a:lnTo>
                  <a:pt x="926" y="66"/>
                </a:lnTo>
                <a:lnTo>
                  <a:pt x="927" y="66"/>
                </a:lnTo>
                <a:lnTo>
                  <a:pt x="927" y="66"/>
                </a:lnTo>
                <a:lnTo>
                  <a:pt x="929" y="66"/>
                </a:lnTo>
                <a:lnTo>
                  <a:pt x="929" y="66"/>
                </a:lnTo>
                <a:lnTo>
                  <a:pt x="931" y="66"/>
                </a:lnTo>
                <a:lnTo>
                  <a:pt x="931" y="66"/>
                </a:lnTo>
                <a:lnTo>
                  <a:pt x="932" y="66"/>
                </a:lnTo>
                <a:lnTo>
                  <a:pt x="932" y="66"/>
                </a:lnTo>
                <a:lnTo>
                  <a:pt x="937" y="66"/>
                </a:lnTo>
                <a:lnTo>
                  <a:pt x="937" y="66"/>
                </a:lnTo>
                <a:lnTo>
                  <a:pt x="939" y="66"/>
                </a:lnTo>
                <a:lnTo>
                  <a:pt x="939" y="66"/>
                </a:lnTo>
                <a:lnTo>
                  <a:pt x="940" y="66"/>
                </a:lnTo>
                <a:lnTo>
                  <a:pt x="940" y="66"/>
                </a:lnTo>
                <a:lnTo>
                  <a:pt x="944" y="66"/>
                </a:lnTo>
                <a:lnTo>
                  <a:pt x="944" y="66"/>
                </a:lnTo>
                <a:lnTo>
                  <a:pt x="945" y="66"/>
                </a:lnTo>
                <a:lnTo>
                  <a:pt x="945" y="66"/>
                </a:lnTo>
                <a:lnTo>
                  <a:pt x="958" y="66"/>
                </a:lnTo>
                <a:lnTo>
                  <a:pt x="958" y="66"/>
                </a:lnTo>
                <a:lnTo>
                  <a:pt x="963" y="66"/>
                </a:lnTo>
                <a:lnTo>
                  <a:pt x="963" y="56"/>
                </a:lnTo>
                <a:lnTo>
                  <a:pt x="971" y="56"/>
                </a:lnTo>
                <a:lnTo>
                  <a:pt x="971" y="56"/>
                </a:lnTo>
                <a:lnTo>
                  <a:pt x="973" y="56"/>
                </a:lnTo>
                <a:lnTo>
                  <a:pt x="973" y="56"/>
                </a:lnTo>
                <a:lnTo>
                  <a:pt x="976" y="56"/>
                </a:lnTo>
                <a:lnTo>
                  <a:pt x="976" y="56"/>
                </a:lnTo>
                <a:lnTo>
                  <a:pt x="978" y="56"/>
                </a:lnTo>
                <a:lnTo>
                  <a:pt x="978" y="56"/>
                </a:lnTo>
                <a:lnTo>
                  <a:pt x="983" y="56"/>
                </a:lnTo>
                <a:lnTo>
                  <a:pt x="983" y="56"/>
                </a:lnTo>
                <a:lnTo>
                  <a:pt x="984" y="56"/>
                </a:lnTo>
                <a:lnTo>
                  <a:pt x="984" y="56"/>
                </a:lnTo>
                <a:lnTo>
                  <a:pt x="986" y="56"/>
                </a:lnTo>
                <a:lnTo>
                  <a:pt x="986" y="56"/>
                </a:lnTo>
                <a:lnTo>
                  <a:pt x="989" y="56"/>
                </a:lnTo>
                <a:lnTo>
                  <a:pt x="989" y="56"/>
                </a:lnTo>
                <a:lnTo>
                  <a:pt x="991" y="56"/>
                </a:lnTo>
                <a:lnTo>
                  <a:pt x="991" y="56"/>
                </a:lnTo>
                <a:lnTo>
                  <a:pt x="994" y="56"/>
                </a:lnTo>
                <a:lnTo>
                  <a:pt x="994" y="56"/>
                </a:lnTo>
                <a:lnTo>
                  <a:pt x="996" y="56"/>
                </a:lnTo>
                <a:lnTo>
                  <a:pt x="996" y="56"/>
                </a:lnTo>
                <a:lnTo>
                  <a:pt x="997" y="56"/>
                </a:lnTo>
                <a:lnTo>
                  <a:pt x="997" y="56"/>
                </a:lnTo>
                <a:lnTo>
                  <a:pt x="999" y="56"/>
                </a:lnTo>
                <a:lnTo>
                  <a:pt x="999" y="56"/>
                </a:lnTo>
                <a:lnTo>
                  <a:pt x="1000" y="56"/>
                </a:lnTo>
                <a:lnTo>
                  <a:pt x="1000" y="56"/>
                </a:lnTo>
                <a:lnTo>
                  <a:pt x="1005" y="56"/>
                </a:lnTo>
                <a:lnTo>
                  <a:pt x="1005" y="56"/>
                </a:lnTo>
                <a:lnTo>
                  <a:pt x="1007" y="56"/>
                </a:lnTo>
                <a:lnTo>
                  <a:pt x="1007" y="56"/>
                </a:lnTo>
                <a:lnTo>
                  <a:pt x="1009" y="56"/>
                </a:lnTo>
                <a:lnTo>
                  <a:pt x="1009" y="56"/>
                </a:lnTo>
                <a:lnTo>
                  <a:pt x="1010" y="56"/>
                </a:lnTo>
                <a:lnTo>
                  <a:pt x="1010" y="56"/>
                </a:lnTo>
                <a:lnTo>
                  <a:pt x="1012" y="56"/>
                </a:lnTo>
                <a:lnTo>
                  <a:pt x="1012" y="56"/>
                </a:lnTo>
                <a:lnTo>
                  <a:pt x="1017" y="56"/>
                </a:lnTo>
                <a:lnTo>
                  <a:pt x="1017" y="56"/>
                </a:lnTo>
                <a:lnTo>
                  <a:pt x="1018" y="56"/>
                </a:lnTo>
                <a:lnTo>
                  <a:pt x="1018" y="56"/>
                </a:lnTo>
                <a:lnTo>
                  <a:pt x="1020" y="56"/>
                </a:lnTo>
                <a:lnTo>
                  <a:pt x="1020" y="56"/>
                </a:lnTo>
                <a:lnTo>
                  <a:pt x="1021" y="56"/>
                </a:lnTo>
                <a:lnTo>
                  <a:pt x="1021" y="56"/>
                </a:lnTo>
                <a:lnTo>
                  <a:pt x="1023" y="56"/>
                </a:lnTo>
                <a:lnTo>
                  <a:pt x="1023" y="56"/>
                </a:lnTo>
                <a:lnTo>
                  <a:pt x="1028" y="56"/>
                </a:lnTo>
                <a:lnTo>
                  <a:pt x="1028" y="56"/>
                </a:lnTo>
                <a:lnTo>
                  <a:pt x="1030" y="56"/>
                </a:lnTo>
                <a:lnTo>
                  <a:pt x="1030" y="56"/>
                </a:lnTo>
                <a:lnTo>
                  <a:pt x="1031" y="56"/>
                </a:lnTo>
                <a:lnTo>
                  <a:pt x="1031" y="56"/>
                </a:lnTo>
                <a:lnTo>
                  <a:pt x="1033" y="56"/>
                </a:lnTo>
                <a:lnTo>
                  <a:pt x="1033" y="56"/>
                </a:lnTo>
                <a:lnTo>
                  <a:pt x="1034" y="56"/>
                </a:lnTo>
                <a:lnTo>
                  <a:pt x="1034" y="42"/>
                </a:lnTo>
                <a:lnTo>
                  <a:pt x="1039" y="42"/>
                </a:lnTo>
                <a:lnTo>
                  <a:pt x="1039" y="42"/>
                </a:lnTo>
                <a:lnTo>
                  <a:pt x="1041" y="42"/>
                </a:lnTo>
                <a:lnTo>
                  <a:pt x="1041" y="42"/>
                </a:lnTo>
                <a:lnTo>
                  <a:pt x="1046" y="42"/>
                </a:lnTo>
                <a:lnTo>
                  <a:pt x="1046" y="42"/>
                </a:lnTo>
                <a:lnTo>
                  <a:pt x="1051" y="42"/>
                </a:lnTo>
                <a:lnTo>
                  <a:pt x="1051" y="42"/>
                </a:lnTo>
                <a:lnTo>
                  <a:pt x="1062" y="42"/>
                </a:lnTo>
                <a:lnTo>
                  <a:pt x="1062" y="42"/>
                </a:lnTo>
                <a:lnTo>
                  <a:pt x="1064" y="42"/>
                </a:lnTo>
                <a:lnTo>
                  <a:pt x="1064" y="42"/>
                </a:lnTo>
                <a:lnTo>
                  <a:pt x="1065" y="42"/>
                </a:lnTo>
                <a:lnTo>
                  <a:pt x="1065" y="42"/>
                </a:lnTo>
                <a:lnTo>
                  <a:pt x="1067" y="42"/>
                </a:lnTo>
                <a:lnTo>
                  <a:pt x="1067" y="27"/>
                </a:lnTo>
                <a:lnTo>
                  <a:pt x="1068" y="27"/>
                </a:lnTo>
                <a:lnTo>
                  <a:pt x="1068" y="27"/>
                </a:lnTo>
                <a:lnTo>
                  <a:pt x="1073" y="27"/>
                </a:lnTo>
                <a:lnTo>
                  <a:pt x="1073" y="27"/>
                </a:lnTo>
                <a:lnTo>
                  <a:pt x="1075" y="27"/>
                </a:lnTo>
                <a:lnTo>
                  <a:pt x="1075" y="27"/>
                </a:lnTo>
                <a:lnTo>
                  <a:pt x="1077" y="27"/>
                </a:lnTo>
                <a:lnTo>
                  <a:pt x="1077" y="27"/>
                </a:lnTo>
                <a:lnTo>
                  <a:pt x="1078" y="27"/>
                </a:lnTo>
                <a:lnTo>
                  <a:pt x="1078" y="27"/>
                </a:lnTo>
                <a:lnTo>
                  <a:pt x="1080" y="27"/>
                </a:lnTo>
                <a:lnTo>
                  <a:pt x="1080" y="27"/>
                </a:lnTo>
                <a:lnTo>
                  <a:pt x="1085" y="27"/>
                </a:lnTo>
                <a:lnTo>
                  <a:pt x="1085" y="27"/>
                </a:lnTo>
                <a:lnTo>
                  <a:pt x="1086" y="27"/>
                </a:lnTo>
                <a:lnTo>
                  <a:pt x="1086" y="27"/>
                </a:lnTo>
                <a:lnTo>
                  <a:pt x="1088" y="27"/>
                </a:lnTo>
                <a:lnTo>
                  <a:pt x="1088" y="27"/>
                </a:lnTo>
                <a:lnTo>
                  <a:pt x="1090" y="27"/>
                </a:lnTo>
                <a:lnTo>
                  <a:pt x="1090" y="27"/>
                </a:lnTo>
                <a:lnTo>
                  <a:pt x="1091" y="27"/>
                </a:lnTo>
                <a:lnTo>
                  <a:pt x="1091" y="27"/>
                </a:lnTo>
                <a:lnTo>
                  <a:pt x="1093" y="27"/>
                </a:lnTo>
                <a:lnTo>
                  <a:pt x="1093" y="27"/>
                </a:lnTo>
                <a:lnTo>
                  <a:pt x="1094" y="27"/>
                </a:lnTo>
                <a:lnTo>
                  <a:pt x="1094" y="27"/>
                </a:lnTo>
                <a:lnTo>
                  <a:pt x="1096" y="27"/>
                </a:lnTo>
                <a:lnTo>
                  <a:pt x="1096" y="27"/>
                </a:lnTo>
                <a:lnTo>
                  <a:pt x="1098" y="27"/>
                </a:lnTo>
                <a:lnTo>
                  <a:pt x="1098" y="27"/>
                </a:lnTo>
                <a:lnTo>
                  <a:pt x="1099" y="27"/>
                </a:lnTo>
                <a:lnTo>
                  <a:pt x="1099" y="27"/>
                </a:lnTo>
                <a:lnTo>
                  <a:pt x="1101" y="27"/>
                </a:lnTo>
                <a:lnTo>
                  <a:pt x="1101" y="27"/>
                </a:lnTo>
                <a:lnTo>
                  <a:pt x="1103" y="27"/>
                </a:lnTo>
                <a:lnTo>
                  <a:pt x="1103" y="27"/>
                </a:lnTo>
                <a:lnTo>
                  <a:pt x="1106" y="27"/>
                </a:lnTo>
                <a:lnTo>
                  <a:pt x="1106" y="27"/>
                </a:lnTo>
                <a:lnTo>
                  <a:pt x="1107" y="27"/>
                </a:lnTo>
                <a:lnTo>
                  <a:pt x="1107" y="27"/>
                </a:lnTo>
                <a:lnTo>
                  <a:pt x="1109" y="27"/>
                </a:lnTo>
                <a:lnTo>
                  <a:pt x="1109" y="27"/>
                </a:lnTo>
                <a:lnTo>
                  <a:pt x="1111" y="27"/>
                </a:lnTo>
                <a:lnTo>
                  <a:pt x="1111" y="27"/>
                </a:lnTo>
                <a:lnTo>
                  <a:pt x="1112" y="27"/>
                </a:lnTo>
                <a:lnTo>
                  <a:pt x="1112" y="27"/>
                </a:lnTo>
                <a:lnTo>
                  <a:pt x="1114" y="27"/>
                </a:lnTo>
                <a:lnTo>
                  <a:pt x="1114" y="27"/>
                </a:lnTo>
                <a:lnTo>
                  <a:pt x="1117" y="27"/>
                </a:lnTo>
                <a:lnTo>
                  <a:pt x="1117" y="27"/>
                </a:lnTo>
                <a:lnTo>
                  <a:pt x="1119" y="27"/>
                </a:lnTo>
                <a:lnTo>
                  <a:pt x="1119" y="27"/>
                </a:lnTo>
                <a:lnTo>
                  <a:pt x="1120" y="27"/>
                </a:lnTo>
                <a:lnTo>
                  <a:pt x="1120" y="27"/>
                </a:lnTo>
                <a:lnTo>
                  <a:pt x="1122" y="27"/>
                </a:lnTo>
                <a:lnTo>
                  <a:pt x="1122" y="27"/>
                </a:lnTo>
                <a:lnTo>
                  <a:pt x="1124" y="27"/>
                </a:lnTo>
                <a:lnTo>
                  <a:pt x="1124" y="27"/>
                </a:lnTo>
                <a:lnTo>
                  <a:pt x="1125" y="27"/>
                </a:lnTo>
                <a:lnTo>
                  <a:pt x="1125" y="27"/>
                </a:lnTo>
                <a:lnTo>
                  <a:pt x="1130" y="27"/>
                </a:lnTo>
                <a:lnTo>
                  <a:pt x="1130" y="27"/>
                </a:lnTo>
                <a:lnTo>
                  <a:pt x="1133" y="27"/>
                </a:lnTo>
                <a:lnTo>
                  <a:pt x="1133" y="27"/>
                </a:lnTo>
                <a:lnTo>
                  <a:pt x="1135" y="27"/>
                </a:lnTo>
                <a:lnTo>
                  <a:pt x="1135" y="27"/>
                </a:lnTo>
                <a:lnTo>
                  <a:pt x="1137" y="27"/>
                </a:lnTo>
                <a:lnTo>
                  <a:pt x="1137" y="27"/>
                </a:lnTo>
                <a:lnTo>
                  <a:pt x="1142" y="27"/>
                </a:lnTo>
                <a:lnTo>
                  <a:pt x="1142" y="27"/>
                </a:lnTo>
                <a:lnTo>
                  <a:pt x="1143" y="27"/>
                </a:lnTo>
                <a:lnTo>
                  <a:pt x="1143" y="27"/>
                </a:lnTo>
                <a:lnTo>
                  <a:pt x="1148" y="27"/>
                </a:lnTo>
                <a:lnTo>
                  <a:pt x="1148" y="27"/>
                </a:lnTo>
                <a:lnTo>
                  <a:pt x="1153" y="27"/>
                </a:lnTo>
                <a:lnTo>
                  <a:pt x="1153" y="27"/>
                </a:lnTo>
                <a:lnTo>
                  <a:pt x="1154" y="27"/>
                </a:lnTo>
                <a:lnTo>
                  <a:pt x="1154" y="27"/>
                </a:lnTo>
                <a:lnTo>
                  <a:pt x="1156" y="27"/>
                </a:lnTo>
                <a:lnTo>
                  <a:pt x="1156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9050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15F5493D-7003-4A3A-94E4-CF29DDEF3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4559" y="1347788"/>
            <a:ext cx="0" cy="318611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44DBAA73-9853-4F53-AE1D-0A09EB4541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4411663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3A45764-1447-4BC5-89D3-BE3981FC5F3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4222750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1E64DC7E-B4A0-4126-954D-7794ED4741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3676650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4BD6B579-45A2-4D68-93F9-EF890FF8DB6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3489325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9D558EA9-D011-47A2-B805-DC3E934CF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2943225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6BA42659-678B-4310-830C-1D5B76A985A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2754313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F3903D6C-679B-441D-B125-349A0582E3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2205038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66963CC3-8F75-4E88-B957-E37CE2910C7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2017713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6D7FBC92-8132-4C64-8ECC-C6325DC125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8359" y="1470025"/>
            <a:ext cx="76200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E9AAC023-261C-40F3-B194-528EF94D778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58946" y="1284288"/>
            <a:ext cx="482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F39D2B43-FAE7-4B13-9207-4CBCC601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1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826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03733916-91AE-41F6-80F4-AD538FCF6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4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793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51EBF8A3-73E6-4A49-A425-7E2A28B4C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4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759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3A63F677-44C6-412C-B23A-50689F388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4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718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DCC4B4D1-E0BA-4CA8-BAB9-1D00EB78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46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636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D1A061A7-F98C-4E2C-BBDA-BAF71EF8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96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499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70A34601-4B5E-451B-97BF-D355D568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46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356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F1441525-E561-44DB-990D-E6EAE8EF4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09" y="555307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219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5EFF400B-07BB-4F48-B50D-390BE2C9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4" y="5553075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92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247A7E1F-2B6B-4959-BEEC-9F8ACF49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1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818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4EA06FD6-9DC8-4BBB-BFF7-C4DA8B5CA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4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797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652B315E-782A-4974-ACD2-1E9C4F9F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4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765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6536DAA7-F529-4D85-B15C-EFDE191F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4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728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DA7DD19C-F45C-42CE-B183-7E19D526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46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650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75D3D7F2-B904-4ADA-A9C7-EA5B91865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96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519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ABA1CD47-F04B-4AE8-855F-D67CEBB17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46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351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E0A4F3A9-6947-451E-BA94-98B1E55B3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09" y="5330825"/>
            <a:ext cx="3222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218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B0095C3C-8A24-4F3B-B68F-33379EC54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4" y="5330825"/>
            <a:ext cx="2148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95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06D385D3-DB6A-48E8-90C2-2BCDF928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4" y="5106988"/>
            <a:ext cx="12519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 at risk</a:t>
            </a:r>
            <a:endParaRPr kumimoji="0" lang="en-US" altLang="en-US" sz="15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Line 47">
            <a:extLst>
              <a:ext uri="{FF2B5EF4-FFF2-40B4-BE49-F238E27FC236}">
                <a16:creationId xmlns:a16="http://schemas.microsoft.com/office/drawing/2014/main" id="{DEC7635A-D7AE-49AA-973E-5B29E31E3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59" y="4533900"/>
            <a:ext cx="5783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48">
            <a:extLst>
              <a:ext uri="{FF2B5EF4-FFF2-40B4-BE49-F238E27FC236}">
                <a16:creationId xmlns:a16="http://schemas.microsoft.com/office/drawing/2014/main" id="{032DA472-AB73-4220-8B72-2C78ABC71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1559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49">
            <a:extLst>
              <a:ext uri="{FF2B5EF4-FFF2-40B4-BE49-F238E27FC236}">
                <a16:creationId xmlns:a16="http://schemas.microsoft.com/office/drawing/2014/main" id="{6C9FCD8A-FFB4-460A-9EDC-E2C8AECFA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1" y="4652963"/>
            <a:ext cx="203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50">
            <a:extLst>
              <a:ext uri="{FF2B5EF4-FFF2-40B4-BE49-F238E27FC236}">
                <a16:creationId xmlns:a16="http://schemas.microsoft.com/office/drawing/2014/main" id="{B9F50AE9-2A2A-47C0-AAE3-34439DBC5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3709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C5071421-EC7A-4972-B550-7C452C0E6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1" y="4652963"/>
            <a:ext cx="3175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Line 52">
            <a:extLst>
              <a:ext uri="{FF2B5EF4-FFF2-40B4-BE49-F238E27FC236}">
                <a16:creationId xmlns:a16="http://schemas.microsoft.com/office/drawing/2014/main" id="{56B284D0-E02B-4D79-A3A2-2DD3C7231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5859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3">
            <a:extLst>
              <a:ext uri="{FF2B5EF4-FFF2-40B4-BE49-F238E27FC236}">
                <a16:creationId xmlns:a16="http://schemas.microsoft.com/office/drawing/2014/main" id="{9931EB63-5515-41D0-9166-EBC1D79C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4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Line 54">
            <a:extLst>
              <a:ext uri="{FF2B5EF4-FFF2-40B4-BE49-F238E27FC236}">
                <a16:creationId xmlns:a16="http://schemas.microsoft.com/office/drawing/2014/main" id="{DDDAFF74-ACD1-4A15-B5B8-9A1938667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421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55">
            <a:extLst>
              <a:ext uri="{FF2B5EF4-FFF2-40B4-BE49-F238E27FC236}">
                <a16:creationId xmlns:a16="http://schemas.microsoft.com/office/drawing/2014/main" id="{B160C1DA-DE44-40CE-8D25-015F353F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4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Line 56">
            <a:extLst>
              <a:ext uri="{FF2B5EF4-FFF2-40B4-BE49-F238E27FC236}">
                <a16:creationId xmlns:a16="http://schemas.microsoft.com/office/drawing/2014/main" id="{DA3A0CCB-A76F-42FD-9F76-F380E9B99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571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60CBBBEF-7FAD-45F3-AD27-952374A3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46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Line 58">
            <a:extLst>
              <a:ext uri="{FF2B5EF4-FFF2-40B4-BE49-F238E27FC236}">
                <a16:creationId xmlns:a16="http://schemas.microsoft.com/office/drawing/2014/main" id="{D00770B6-0FC8-4D8A-AB52-6D4858A1B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134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59">
            <a:extLst>
              <a:ext uri="{FF2B5EF4-FFF2-40B4-BE49-F238E27FC236}">
                <a16:creationId xmlns:a16="http://schemas.microsoft.com/office/drawing/2014/main" id="{74588D63-636C-4B90-8B51-D22137D74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96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Line 60">
            <a:extLst>
              <a:ext uri="{FF2B5EF4-FFF2-40B4-BE49-F238E27FC236}">
                <a16:creationId xmlns:a16="http://schemas.microsoft.com/office/drawing/2014/main" id="{2DB69395-33ED-428D-AFE7-6E662D9D2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1284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1">
            <a:extLst>
              <a:ext uri="{FF2B5EF4-FFF2-40B4-BE49-F238E27FC236}">
                <a16:creationId xmlns:a16="http://schemas.microsoft.com/office/drawing/2014/main" id="{7BC56EE3-C73F-4F9A-8D59-66816A6D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46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Line 62">
            <a:extLst>
              <a:ext uri="{FF2B5EF4-FFF2-40B4-BE49-F238E27FC236}">
                <a16:creationId xmlns:a16="http://schemas.microsoft.com/office/drawing/2014/main" id="{EDD2BD64-BBBC-4460-8229-C31A557DA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3434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63">
            <a:extLst>
              <a:ext uri="{FF2B5EF4-FFF2-40B4-BE49-F238E27FC236}">
                <a16:creationId xmlns:a16="http://schemas.microsoft.com/office/drawing/2014/main" id="{23A1EA5D-5BFC-4161-9F26-BA1F2576D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09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Line 64">
            <a:extLst>
              <a:ext uri="{FF2B5EF4-FFF2-40B4-BE49-F238E27FC236}">
                <a16:creationId xmlns:a16="http://schemas.microsoft.com/office/drawing/2014/main" id="{3C1356D6-75D7-4472-AA6F-02E06A72F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9234" y="4533900"/>
            <a:ext cx="0" cy="80962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65">
            <a:extLst>
              <a:ext uri="{FF2B5EF4-FFF2-40B4-BE49-F238E27FC236}">
                <a16:creationId xmlns:a16="http://schemas.microsoft.com/office/drawing/2014/main" id="{1875C7D8-79C9-4FC8-8858-B81E21BE3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896" y="4652963"/>
            <a:ext cx="4254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28">
            <a:extLst>
              <a:ext uri="{FF2B5EF4-FFF2-40B4-BE49-F238E27FC236}">
                <a16:creationId xmlns:a16="http://schemas.microsoft.com/office/drawing/2014/main" id="{256ACE68-2722-4515-911B-AC8D1180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10" y="5549391"/>
            <a:ext cx="14683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Rivaroxaban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32">
            <a:extLst>
              <a:ext uri="{FF2B5EF4-FFF2-40B4-BE49-F238E27FC236}">
                <a16:creationId xmlns:a16="http://schemas.microsoft.com/office/drawing/2014/main" id="{0FC59882-2A36-4EF8-A298-8F9A40972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53" y="5318559"/>
            <a:ext cx="13385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Antiplatelet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65">
            <a:extLst>
              <a:ext uri="{FF2B5EF4-FFF2-40B4-BE49-F238E27FC236}">
                <a16:creationId xmlns:a16="http://schemas.microsoft.com/office/drawing/2014/main" id="{279E0949-15E0-45B9-BE02-6C069DE07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859" y="4929621"/>
            <a:ext cx="2281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Days after randomization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91C91CA-49F6-4000-BFC5-F21EF890CC61}"/>
              </a:ext>
            </a:extLst>
          </p:cNvPr>
          <p:cNvSpPr txBox="1"/>
          <p:nvPr/>
        </p:nvSpPr>
        <p:spPr>
          <a:xfrm>
            <a:off x="3990971" y="2878073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 arm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D0162C0-24B3-40F1-8685-4CD903BB8AFF}"/>
              </a:ext>
            </a:extLst>
          </p:cNvPr>
          <p:cNvSpPr txBox="1"/>
          <p:nvPr/>
        </p:nvSpPr>
        <p:spPr>
          <a:xfrm>
            <a:off x="5945072" y="3888752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 arm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0DC0037-B290-4E19-A25B-22EE24A13D2F}"/>
              </a:ext>
            </a:extLst>
          </p:cNvPr>
          <p:cNvSpPr txBox="1"/>
          <p:nvPr/>
        </p:nvSpPr>
        <p:spPr>
          <a:xfrm>
            <a:off x="7921621" y="2622436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64 events (5.8 per 100 person-years)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2F4F7D8-9BCE-41BF-8D55-BA482E3F8773}"/>
              </a:ext>
            </a:extLst>
          </p:cNvPr>
          <p:cNvSpPr txBox="1"/>
          <p:nvPr/>
        </p:nvSpPr>
        <p:spPr>
          <a:xfrm>
            <a:off x="7921621" y="3124541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38 events (3.4 per 100 person-years)</a:t>
            </a:r>
          </a:p>
        </p:txBody>
      </p:sp>
      <p:sp>
        <p:nvSpPr>
          <p:cNvPr id="150" name="Rectangle 47">
            <a:extLst>
              <a:ext uri="{FF2B5EF4-FFF2-40B4-BE49-F238E27FC236}">
                <a16:creationId xmlns:a16="http://schemas.microsoft.com/office/drawing/2014/main" id="{441F6397-52B5-4E3F-9436-6AB2AFE1C6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97789" y="2706699"/>
            <a:ext cx="333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Cumulative risk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122FCEE-236E-4AE7-9725-4C834DAB08B4}"/>
              </a:ext>
            </a:extLst>
          </p:cNvPr>
          <p:cNvSpPr txBox="1"/>
          <p:nvPr/>
        </p:nvSpPr>
        <p:spPr>
          <a:xfrm>
            <a:off x="2581276" y="1463675"/>
            <a:ext cx="534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Rivaroxaban arm vs. Antiplatelet arm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Hazard ratio, 1.69 (95% CI: 1.13-2.53); p=0.009</a:t>
            </a:r>
          </a:p>
        </p:txBody>
      </p:sp>
    </p:spTree>
    <p:extLst>
      <p:ext uri="{BB962C8B-B14F-4D97-AF65-F5344CB8AC3E}">
        <p14:creationId xmlns:p14="http://schemas.microsoft.com/office/powerpoint/2010/main" val="26656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137" grpId="0"/>
      <p:bldP spid="138" grpId="0"/>
      <p:bldP spid="146" grpId="0"/>
      <p:bldP spid="147" grpId="0"/>
      <p:bldP spid="148" grpId="0"/>
      <p:bldP spid="149" grpId="0"/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5290BA-C6F9-4067-9807-76AE841CD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10780"/>
              </p:ext>
            </p:extLst>
          </p:nvPr>
        </p:nvGraphicFramePr>
        <p:xfrm>
          <a:off x="196646" y="715053"/>
          <a:ext cx="11592234" cy="537857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716593">
                  <a:extLst>
                    <a:ext uri="{9D8B030D-6E8A-4147-A177-3AD203B41FA5}">
                      <a16:colId xmlns:a16="http://schemas.microsoft.com/office/drawing/2014/main" val="900558729"/>
                    </a:ext>
                  </a:extLst>
                </a:gridCol>
                <a:gridCol w="1113505">
                  <a:extLst>
                    <a:ext uri="{9D8B030D-6E8A-4147-A177-3AD203B41FA5}">
                      <a16:colId xmlns:a16="http://schemas.microsoft.com/office/drawing/2014/main" val="3353459740"/>
                    </a:ext>
                  </a:extLst>
                </a:gridCol>
                <a:gridCol w="1059424">
                  <a:extLst>
                    <a:ext uri="{9D8B030D-6E8A-4147-A177-3AD203B41FA5}">
                      <a16:colId xmlns:a16="http://schemas.microsoft.com/office/drawing/2014/main" val="807816567"/>
                    </a:ext>
                  </a:extLst>
                </a:gridCol>
                <a:gridCol w="1199535">
                  <a:extLst>
                    <a:ext uri="{9D8B030D-6E8A-4147-A177-3AD203B41FA5}">
                      <a16:colId xmlns:a16="http://schemas.microsoft.com/office/drawing/2014/main" val="2568744219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1122460375"/>
                    </a:ext>
                  </a:extLst>
                </a:gridCol>
                <a:gridCol w="1949626">
                  <a:extLst>
                    <a:ext uri="{9D8B030D-6E8A-4147-A177-3AD203B41FA5}">
                      <a16:colId xmlns:a16="http://schemas.microsoft.com/office/drawing/2014/main" val="3714892930"/>
                    </a:ext>
                  </a:extLst>
                </a:gridCol>
                <a:gridCol w="1560493">
                  <a:extLst>
                    <a:ext uri="{9D8B030D-6E8A-4147-A177-3AD203B41FA5}">
                      <a16:colId xmlns:a16="http://schemas.microsoft.com/office/drawing/2014/main" val="3157628010"/>
                    </a:ext>
                  </a:extLst>
                </a:gridCol>
              </a:tblGrid>
              <a:tr h="2100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Outcome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Rivaroxaban arm (N=826)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Antiplatelet arm  (N=818)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Incidence Rate Difference (95% CI)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Hazard Ratio            (95% CI)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26158"/>
                  </a:ext>
                </a:extLst>
              </a:tr>
              <a:tr h="55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 (%)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" panose="020B0603030403020204"/>
                        </a:rPr>
                        <a:t>Incidence rate per 100 person-</a:t>
                      </a:r>
                      <a:r>
                        <a:rPr lang="en-US" sz="1200" dirty="0" err="1">
                          <a:effectLst/>
                          <a:latin typeface="Lub Dub" panose="020B0603030403020204"/>
                        </a:rPr>
                        <a:t>yrs</a:t>
                      </a:r>
                      <a:endParaRPr lang="en-US" sz="12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 (%)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" panose="020B0603030403020204"/>
                        </a:rPr>
                        <a:t>Incidence rate per 100 person-</a:t>
                      </a:r>
                      <a:r>
                        <a:rPr lang="en-US" sz="1200" dirty="0" err="1">
                          <a:effectLst/>
                          <a:latin typeface="Lub Dub" panose="020B0603030403020204"/>
                        </a:rPr>
                        <a:t>yrs</a:t>
                      </a:r>
                      <a:endParaRPr lang="en-US" sz="12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5836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Efficacy Outcomes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08752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Primary efficacy outcome*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105 (12.7%)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9.8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78 (9.5%)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7.2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2.6 (0.1; 5.1)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1.35 (1.01-1.81)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575520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Death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64 (7.7%)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5.8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38 (4.6%)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2.4 ( 0.6; 4.1)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1.69 (1.13-2.53)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187889401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Cardiovascular death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35 (4.2%)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3.2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27 (3.3%)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2.4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0.7 (-0.7; 2.1)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1.30 (0.79-2.14)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1982124060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2171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Non-cardiovascular death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29 (3.5%)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11 (1.3%)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1.6 ( 0.5; 2.7)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2.67 (1.33-5.35)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4237780789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Stroke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30 (3.6%)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25 (3.1%)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0.5 (-0.8; 1.8)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1.20 (0.71-2.05)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413898143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Myocardial infarction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23 (2.8%)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17 (2.1%)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 (-0.6; 1.7)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1.37 (0.73-2.56)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296242289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Symptomatic valve thrombosis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 (0.4%)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7 (0.9%)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-0.4 (-0.9; 0.2)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0.43 (0.11-1.66)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114412260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Pulmonary embolism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 (0.4%)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0.3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 (0.2%)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0.2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 (-0.3; 0.5)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1.49 (0.25-8.93)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379783709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Deep vein thrombosis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 (0.5%)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-0.3 (-0.7; 0.1)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0.25 (0.03-2.23)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427023924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Systemic embolism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0.0 (-0.3; 0.3)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0.98 (0.06-15.69)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361760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Key secondary efficacy outcome†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83 (10.0%)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7.8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68 (8.3%)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6.3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1.5 (-0.8; 3.7)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1.22 (0.89-1.69)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629899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Net Clinical Benefit║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137 (16.6%)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13.2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100 (12.2%)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9.4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3.8 ( 0.9; 6.7)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1.39 (1.08-1.80)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9552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Safety Outcomes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4927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Primary safety outcome**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46 (5.6%)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4.3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31 (3.8%)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1.5 (-0.1; 3.1)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1.50 (0.95-2.37)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3095308"/>
                  </a:ext>
                </a:extLst>
              </a:tr>
              <a:tr h="153072"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VARC life-threatening or disabling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18 (2.2%)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17 (2.1%)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 (-1.0; 1.2)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1.06 (0.55-2.06)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245031436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2209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Fatal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 (0.2%)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 (-0.2; 0.4)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2.01 (0.18-22.19)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71030961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VARC Major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30 (3.6%)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15 (1.8%)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1.4 ( 0.2; 2.6)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2.02 (1.09-3.76)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813848835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TIMI major or minor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42 (5.1%)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3.9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24 (2.9%)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 ( 0.3; 3.2)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1.78 (1.08-2.94)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2534716512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ISTH major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49 (5.9%)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4.6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30 (3.7%)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2.7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1.9 ( 0.2; 3.5)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1.66 (1.05-2.62)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3187526765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BARC type 2, 3 or 5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148 (17.9%)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15.4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85 (10.4%)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8.2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7.2 ( 4.2; 10.3)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1.84 (1.41-2.41)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/>
                </a:tc>
                <a:extLst>
                  <a:ext uri="{0D108BD9-81ED-4DB2-BD59-A6C34878D82A}">
                    <a16:rowId xmlns:a16="http://schemas.microsoft.com/office/drawing/2014/main" val="28217402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764EE4-0CE9-4F41-AD29-F8D95F1D6BFC}"/>
              </a:ext>
            </a:extLst>
          </p:cNvPr>
          <p:cNvSpPr txBox="1"/>
          <p:nvPr/>
        </p:nvSpPr>
        <p:spPr>
          <a:xfrm>
            <a:off x="201630" y="-21076"/>
            <a:ext cx="1179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Efficacy &amp; Safety Endpoints (Intention-to-treat)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9D536-1BD8-4807-B9B5-FD4ADD779DE8}"/>
              </a:ext>
            </a:extLst>
          </p:cNvPr>
          <p:cNvSpPr/>
          <p:nvPr/>
        </p:nvSpPr>
        <p:spPr>
          <a:xfrm>
            <a:off x="205438" y="6076128"/>
            <a:ext cx="11592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*Defined as the composite of death, stroke, myocardial infarction, symptomatic valve thrombosis, pulmonary embolism, deep vein thrombosis or systemic embolism; p-value=0.04  (2-sided p-value for difference calculated following the failed non-inferiority hypothesis test); †Defined as the composite of cardiovascular death, stroke, myocardial infarction, symptomatic valve thrombosis, pulmonary embolism, deep vein thrombosis or systemic embolism; ║Defined as the composite of Primary Efficacy of Primary Safety Outcomes; ** Defined as the composite of VARC life-threatening, disabling or major bleeding </a:t>
            </a:r>
          </a:p>
        </p:txBody>
      </p:sp>
    </p:spTree>
    <p:extLst>
      <p:ext uri="{BB962C8B-B14F-4D97-AF65-F5344CB8AC3E}">
        <p14:creationId xmlns:p14="http://schemas.microsoft.com/office/powerpoint/2010/main" val="12324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5290BA-C6F9-4067-9807-76AE841CD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29835"/>
              </p:ext>
            </p:extLst>
          </p:nvPr>
        </p:nvGraphicFramePr>
        <p:xfrm>
          <a:off x="226142" y="665110"/>
          <a:ext cx="11592234" cy="494220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716593">
                  <a:extLst>
                    <a:ext uri="{9D8B030D-6E8A-4147-A177-3AD203B41FA5}">
                      <a16:colId xmlns:a16="http://schemas.microsoft.com/office/drawing/2014/main" val="900558729"/>
                    </a:ext>
                  </a:extLst>
                </a:gridCol>
                <a:gridCol w="1113505">
                  <a:extLst>
                    <a:ext uri="{9D8B030D-6E8A-4147-A177-3AD203B41FA5}">
                      <a16:colId xmlns:a16="http://schemas.microsoft.com/office/drawing/2014/main" val="3353459740"/>
                    </a:ext>
                  </a:extLst>
                </a:gridCol>
                <a:gridCol w="1059424">
                  <a:extLst>
                    <a:ext uri="{9D8B030D-6E8A-4147-A177-3AD203B41FA5}">
                      <a16:colId xmlns:a16="http://schemas.microsoft.com/office/drawing/2014/main" val="807816567"/>
                    </a:ext>
                  </a:extLst>
                </a:gridCol>
                <a:gridCol w="1199535">
                  <a:extLst>
                    <a:ext uri="{9D8B030D-6E8A-4147-A177-3AD203B41FA5}">
                      <a16:colId xmlns:a16="http://schemas.microsoft.com/office/drawing/2014/main" val="2568744219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1122460375"/>
                    </a:ext>
                  </a:extLst>
                </a:gridCol>
                <a:gridCol w="1949626">
                  <a:extLst>
                    <a:ext uri="{9D8B030D-6E8A-4147-A177-3AD203B41FA5}">
                      <a16:colId xmlns:a16="http://schemas.microsoft.com/office/drawing/2014/main" val="3714892930"/>
                    </a:ext>
                  </a:extLst>
                </a:gridCol>
                <a:gridCol w="1560493">
                  <a:extLst>
                    <a:ext uri="{9D8B030D-6E8A-4147-A177-3AD203B41FA5}">
                      <a16:colId xmlns:a16="http://schemas.microsoft.com/office/drawing/2014/main" val="3157628010"/>
                    </a:ext>
                  </a:extLst>
                </a:gridCol>
              </a:tblGrid>
              <a:tr h="2100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Outcome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Rivaroxaban arm (N=826)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Antiplatelet arm  (N=818)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Incidence Rate Difference (95% CI)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Hazard Ratio            (95% CI)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626158"/>
                  </a:ext>
                </a:extLst>
              </a:tr>
              <a:tr h="559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 (%)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" panose="020B0603030403020204"/>
                        </a:rPr>
                        <a:t>Incidence rate per 100 person-</a:t>
                      </a:r>
                      <a:r>
                        <a:rPr lang="en-US" sz="1200" dirty="0" err="1">
                          <a:effectLst/>
                          <a:latin typeface="Lub Dub" panose="020B0603030403020204"/>
                        </a:rPr>
                        <a:t>yrs</a:t>
                      </a:r>
                      <a:endParaRPr lang="en-US" sz="12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 (%)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ub Dub" panose="020B0603030403020204"/>
                        </a:rPr>
                        <a:t>Incidence rate per 100 person-</a:t>
                      </a:r>
                      <a:r>
                        <a:rPr lang="en-US" sz="1200" dirty="0" err="1">
                          <a:effectLst/>
                          <a:latin typeface="Lub Dub" panose="020B0603030403020204"/>
                        </a:rPr>
                        <a:t>yrs</a:t>
                      </a:r>
                      <a:endParaRPr lang="en-US" sz="12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5836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Efficacy Outcomes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08752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Primary efficacy outcome*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68 (8.5%)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8.1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63 (7.8%)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6.6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1.5 (-1.0; 4.0)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1.21 (0.86-1.70)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575520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Death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26 (3.2%)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24 (3.0%)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 (-1.0; 2.1)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1.23 (0.71-2.15)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889401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Stroke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24 (3.0%)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19 (2.4%)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0.9 (-0.6; 2.3)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1.40 (0.77-2.55)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898143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Myocardial infarction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17 (2.1%)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14 (1.7%)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 (-0.7; 1.8)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1.37 (0.67-2.78)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242289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Symptomatic valve thrombosis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3 (0.4%)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6 (0.7%)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-0.3 (-0.9; 0.4)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0.58 (0.14-2.32)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412260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Pulmonary embolism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 (0.2%)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 (0.2%)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0.0 (-0.4; 0.5)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1.06 (0.15-7.56)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783709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Deep vein thrombosis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-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 (0.5%)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0.4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-0.4 (-0.8; -0.0)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023924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287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Systemic embolism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 (-0.1; 0.4)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-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60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Key secondary efficacy outcome†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61 (7.6%)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7.3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56 (6.9%)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5.9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1.4 (-1.0; 3.8)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1.22 (0.85-1.75)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629899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Net Clinical Benefit║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103 (12.9%)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12.5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84 (10.4%)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9.0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3.5 (0.4; 6.6)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1.36 (1.02-1.81)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95521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Safety Outcomes</a:t>
                      </a:r>
                      <a:endParaRPr lang="en-US" sz="1400" b="1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 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49273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Primary safety outcome**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39 (4.9%)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4.6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28 (3.5%)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2.9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1.7 (-0.1; 3.5)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1.53 (0.94-2.49)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3095308"/>
                  </a:ext>
                </a:extLst>
              </a:tr>
              <a:tr h="153072"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VARC life-threatening or disabling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14 (1.7%)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1.7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16 (2.0%)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0.0 (-1.2; 1.2)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0.97 (0.47-1.98)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314364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2209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Fatal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 (0.1%)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0.1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0.0 (-0.3; 0.3)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1.06 (0.07-16.97)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309616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1066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VARC Major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26 (3.2%)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12 (1.5%)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1.2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1.8 (0.5; 3.2)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2.38 (1.20-4.71)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3848835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TIMI major or minor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35 (4.4%)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22 (2.7%)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2.3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1.9 (0.2; 3.5)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1.76 (1.03-3.00)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4716512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ISTH major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42 (5.2%)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5.0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27 (3.3%)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2.8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2.2 (0.3; 4.0)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1.71 (1.06-2.78)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526765"/>
                  </a:ext>
                </a:extLst>
              </a:tr>
              <a:tr h="21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Lub Dub" panose="020B0603030403020204"/>
                        </a:rPr>
                        <a:t>BARC type 2, 3 or 5 bleeding</a:t>
                      </a:r>
                      <a:endParaRPr lang="en-US" sz="1400" b="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027" marR="620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137 (17.1%)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17.1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Lub Dub" panose="020B0603030403020204"/>
                        </a:rPr>
                        <a:t>74 (9.2%)</a:t>
                      </a:r>
                      <a:endParaRPr lang="en-US" sz="140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8.1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9.1 (5.7; 12.5)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ub Dub" panose="020B0603030403020204"/>
                        </a:rPr>
                        <a:t>2.04 (1.54-2.71)</a:t>
                      </a:r>
                      <a:endParaRPr lang="en-US" sz="1400" dirty="0">
                        <a:effectLst/>
                        <a:latin typeface="Lub Dub" panose="020B0603030403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17402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764EE4-0CE9-4F41-AD29-F8D95F1D6BFC}"/>
              </a:ext>
            </a:extLst>
          </p:cNvPr>
          <p:cNvSpPr txBox="1"/>
          <p:nvPr/>
        </p:nvSpPr>
        <p:spPr>
          <a:xfrm>
            <a:off x="302375" y="-1417"/>
            <a:ext cx="1158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Efficacy &amp; Safety Endpoints (On-Treatment Analysis)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9D536-1BD8-4807-B9B5-FD4ADD779DE8}"/>
              </a:ext>
            </a:extLst>
          </p:cNvPr>
          <p:cNvSpPr/>
          <p:nvPr/>
        </p:nvSpPr>
        <p:spPr>
          <a:xfrm>
            <a:off x="196646" y="5600490"/>
            <a:ext cx="11592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*Defined as the composite of death, stroke, myocardial infarction, symptomatic valve thrombosis, pulmonary embolism, deep vein thrombosis or systemic embolism; †Defined as the composite of cardiovascular death, stroke, myocardial infarction, symptomatic valve thrombosis, pulmonary embolism, deep vein thrombosis or systemic embolism; ║Defined as the composite of Primary Efficacy of Primary Safety Outcomes; ** Defined as the composite of VARC life-threatening, disabling or major bleeding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CC3B8-412B-4811-B7BC-604B145C5586}"/>
              </a:ext>
            </a:extLst>
          </p:cNvPr>
          <p:cNvSpPr txBox="1"/>
          <p:nvPr/>
        </p:nvSpPr>
        <p:spPr>
          <a:xfrm>
            <a:off x="302375" y="6461456"/>
            <a:ext cx="1118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Non-inferiority for the primary efficacy outcome not met given upper bound of 95% CI of HR of 1.70 (pre-specified of 1.20)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69070-486D-4EBF-A4C3-A8AD0879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" y="-14292"/>
            <a:ext cx="12182168" cy="68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701C4-1DE7-4950-AA02-F11F343D6DBE}"/>
              </a:ext>
            </a:extLst>
          </p:cNvPr>
          <p:cNvSpPr/>
          <p:nvPr/>
        </p:nvSpPr>
        <p:spPr>
          <a:xfrm>
            <a:off x="668592" y="382591"/>
            <a:ext cx="10844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Lub Dub" panose="020B0603030403020204"/>
                <a:cs typeface="Arial" panose="020B0604020202020204" pitchFamily="34" charset="0"/>
              </a:rPr>
              <a:t>On-Treatment Analysis. Time-to-Event Kaplan-Meier Curves for All-Cause Mortality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0FDC7-844B-460A-9A79-3A8B3CDEDF8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34543" y="1006191"/>
            <a:ext cx="7313080" cy="49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772" y="201174"/>
            <a:ext cx="1124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Limitations</a:t>
            </a:r>
            <a:endParaRPr lang="nl-NL" sz="36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974C0-6F04-4D0D-9F10-FABAD306EBB7}"/>
              </a:ext>
            </a:extLst>
          </p:cNvPr>
          <p:cNvSpPr txBox="1"/>
          <p:nvPr/>
        </p:nvSpPr>
        <p:spPr>
          <a:xfrm>
            <a:off x="468772" y="1064900"/>
            <a:ext cx="112481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This trial employed open-label treatment and is potentially subject to reporting and ascertainment bias.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ub Dub" panose="020B06030304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Prematurely terminated trial per DSMB recommendation; treatment effects and CIs need to be interpret with caution.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ub Dub" panose="020B06030304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On-treatment analyses are subject to bias due to the high rates of treatment discontinuation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ub Dub" panose="020B06030304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ub Dub" panose="020B0603030403020204"/>
              </a:rPr>
              <a:t>Patients undergoing TAVR with an established indication for anticoagulation were not included in this trial and treatment strategies for this patient population are being investigated in other clinical trials.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CB0BC-8D4A-4423-8660-C03059806697}"/>
              </a:ext>
            </a:extLst>
          </p:cNvPr>
          <p:cNvSpPr txBox="1"/>
          <p:nvPr/>
        </p:nvSpPr>
        <p:spPr>
          <a:xfrm>
            <a:off x="4012951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300" b="1" i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7848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Arial" panose="020B0604020202020204" pitchFamily="34" charset="0"/>
              </a:rPr>
              <a:t>ScientificSessions.org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b Dub" panose="020B0603030403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2252" y="107508"/>
            <a:ext cx="6441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51F32"/>
                </a:solidFill>
                <a:effectLst/>
                <a:uLnTx/>
                <a:uFillTx/>
                <a:latin typeface="Lub Dub"/>
                <a:ea typeface="+mn-ea"/>
                <a:cs typeface="+mn-cs"/>
              </a:rPr>
              <a:t>Conclusions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D51F32"/>
              </a:solidFill>
              <a:effectLst/>
              <a:uLnTx/>
              <a:uFillTx/>
              <a:latin typeface="Lub Dub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974C0-6F04-4D0D-9F10-FABAD306EBB7}"/>
              </a:ext>
            </a:extLst>
          </p:cNvPr>
          <p:cNvSpPr txBox="1"/>
          <p:nvPr/>
        </p:nvSpPr>
        <p:spPr>
          <a:xfrm>
            <a:off x="468770" y="955007"/>
            <a:ext cx="11248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" panose="020B0603030403020204"/>
                <a:ea typeface="+mn-ea"/>
                <a:cs typeface="+mn-cs"/>
              </a:rPr>
              <a:t>In patients without an indication for oral anticoagulation after TAVR, a 10mg daily rivaroxaban-based antithrombotic strategy was associated with higher risk of death or thromboembolic events and bleeding compared to an antiplatelet-based antithrombotic strategy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b Dub" panose="020B0603030403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" panose="020B0603030403020204"/>
                <a:ea typeface="+mn-ea"/>
                <a:cs typeface="+mn-cs"/>
              </a:rPr>
              <a:t>The mechanism underlying the higher mortality in the rivaroxaban arm observed in the intention-to-treat analysis in this trial is unclear. The mortality rate differences were attenuated in the on-treatment analysis and occurred late after discontinuation of study drug.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b Dub" panose="020B0603030403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" panose="020B0603030403020204"/>
                <a:ea typeface="+mn-ea"/>
                <a:cs typeface="+mn-cs"/>
              </a:rPr>
              <a:t>These results of GALILEO main trial are irrespective of potential effects on valve imaging findings (GALILEO 4D-CT Ancillary Study)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F4B9C-5B82-41C9-BE66-954ADBA0839F}"/>
              </a:ext>
            </a:extLst>
          </p:cNvPr>
          <p:cNvSpPr txBox="1"/>
          <p:nvPr/>
        </p:nvSpPr>
        <p:spPr>
          <a:xfrm>
            <a:off x="4103104" y="6411970"/>
            <a:ext cx="4333795" cy="34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b Dub" panose="020B0603030403020204" pitchFamily="34" charset="77"/>
                <a:ea typeface="+mn-ea"/>
                <a:cs typeface="Arial" panose="020B0604020202020204" pitchFamily="34" charset="0"/>
              </a:rPr>
              <a:t>NEJM 2019; in press</a:t>
            </a:r>
          </a:p>
        </p:txBody>
      </p:sp>
    </p:spTree>
    <p:extLst>
      <p:ext uri="{BB962C8B-B14F-4D97-AF65-F5344CB8AC3E}">
        <p14:creationId xmlns:p14="http://schemas.microsoft.com/office/powerpoint/2010/main" val="33589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96D1B6-CCEF-154F-B879-E7762895A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319" y="-96715"/>
            <a:ext cx="12439319" cy="8686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1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E93987-93E3-471B-B85D-4B1219F5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735E78-A7E9-4EB5-88A5-4C1476E52D6C}"/>
              </a:ext>
            </a:extLst>
          </p:cNvPr>
          <p:cNvSpPr txBox="1"/>
          <p:nvPr/>
        </p:nvSpPr>
        <p:spPr>
          <a:xfrm>
            <a:off x="3686175" y="1295400"/>
            <a:ext cx="481965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426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251" y="132365"/>
            <a:ext cx="644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Disclosures</a:t>
            </a:r>
            <a:endParaRPr lang="nl-NL" sz="3600" b="1" dirty="0">
              <a:solidFill>
                <a:srgbClr val="D51F32"/>
              </a:solidFill>
              <a:latin typeface="Lub Dub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4298" y="795748"/>
          <a:ext cx="11464412" cy="521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George Dangas, MD, PhD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Dangas reports grants from Bayer,  during the conduct of the study; personal fees from Sanofi Aventis, personal fees from Bayer, personal fees from Janssen, grants and personal fees from Daiichi-Sankyo, other from Medtronic,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Jan Tijssen, PhD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Tijssen reports grants and personal fees from Bayer, during the conduct of the study.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Gennaro Giustino,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Giustino reports personal fees from Bristol-Myers-Squibb / Pfizer,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Marco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Valgimigli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, MD, PhD,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Valgimigli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reports personal fees from Astra Zeneca, grants and personal fees from Terumo,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Alvimedica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/CID, personal fees from Abbott Vascular, personal fees from Daiichi Sankyo,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Opsens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, personal fees from Bayer,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CoreFLOW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 , personal fees from IDORSIA PHARMACEUTICALS LTD,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Universität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Basel | Dept.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Klinische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Forschung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Vifor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personal fees from Bristol Myers Squib SA,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iVascular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, personal fees from Medscape,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Pascal Vranckx,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Dr. Vranckx reports personal fees from Bayer AG,  during the conduct of the study; personal fees from </a:t>
                      </a:r>
                      <a:r>
                        <a:rPr lang="en-US" sz="1100" u="none" kern="1200" dirty="0" err="1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Daichii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 Sankyo, personal fees from Astra Zeneca, personal fees from CLS </a:t>
                      </a:r>
                      <a:r>
                        <a:rPr lang="en-US" sz="1100" u="none" kern="1200" dirty="0" err="1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Bhering</a:t>
                      </a: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latin typeface="Lub Dub"/>
                          <a:ea typeface="+mn-ea"/>
                          <a:cs typeface="+mn-cs"/>
                        </a:rPr>
                        <a:t>,  outside the submitted work.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Lub Dub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Robert Welsh, MD,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Welsh reports grants and personal fees from Astra Zeneca, grants and personal fees from Bayer, grants and personal fees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Boerhinger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Ingelheim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Karen Thomitzek,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Thomitzek reports personal fees from Bayer,  from null,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Peter Wildgoose,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PharmD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Lub Dub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Wildgoose reports  and Employee of Janssen Pharmaceuticals, and stock holder in Johnson and Johnson.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Ronald Van Amsterdam, PhD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van Amsterdam has nothing to disclose.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Roxana Mehran,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Mehran reports grants from Bayer,  during the conduct of the study; personal fees from Sanofi Aventis, personal fees from Bayer, personal fees from Janssen, grants and personal fees from Daiichi-Sankyo, other from Medtronic,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7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ub Dub"/>
                          <a:cs typeface="Arial" panose="020B0604020202020204" pitchFamily="34" charset="0"/>
                        </a:rPr>
                        <a:t>Stephan Windecker, MD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Dr. Windecker reports grants from Amgen , grants from Abbott, grants from Bayer, grants from BMS, grants from CSL Behring, grants from Boston Scientific, grants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Biotronik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grants from Medtronic, grants from Edwards Lifesciences, grants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Polares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grants from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Lub Dub"/>
                        </a:rPr>
                        <a:t>Sinomed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Lub Dub"/>
                        </a:rPr>
                        <a:t>,  outside the submitted work.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2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251" y="132365"/>
            <a:ext cx="644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Background</a:t>
            </a:r>
            <a:endParaRPr lang="nl-NL" sz="36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03D69-FA20-4319-BDE5-199D83FF93EB}"/>
              </a:ext>
            </a:extLst>
          </p:cNvPr>
          <p:cNvSpPr txBox="1"/>
          <p:nvPr/>
        </p:nvSpPr>
        <p:spPr>
          <a:xfrm>
            <a:off x="235974" y="876603"/>
            <a:ext cx="117215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Transcatheter Aortic Valve Replacement (TAVR) has been established as a standard of care for patients with severe symptomatic 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Thromboembolic complications have been observed early and late after TAVR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Subclinical leaflet thrombosis, observed with both TAVR and SAVR, has been associated with increased risk of cerebrovascular events in some observational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Current guidelines recommend the use of DAPT after TAVR, however these are based only on expert consensus and small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The oral Factor Xa inhibitor Rivaroxaban, at a 10 mg once daily dosage may be effective in reducing the risk of thromboembolic events post-TAVR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b Dub" panose="020B0603030403020204"/>
              </a:rPr>
              <a:t>N.B. this dosage lower than the 20mg (15mg for renal </a:t>
            </a:r>
            <a:r>
              <a:rPr lang="en-US" sz="2000" dirty="0" err="1">
                <a:latin typeface="Lub Dub" panose="020B0603030403020204"/>
              </a:rPr>
              <a:t>dfxn</a:t>
            </a:r>
            <a:r>
              <a:rPr lang="en-US" sz="2000" dirty="0">
                <a:latin typeface="Lub Dub" panose="020B0603030403020204"/>
              </a:rPr>
              <a:t>) daily indicated for stroke prevention in </a:t>
            </a:r>
            <a:r>
              <a:rPr lang="en-US" sz="2000" dirty="0" err="1">
                <a:latin typeface="Lub Dub" panose="020B0603030403020204"/>
              </a:rPr>
              <a:t>A.Fib</a:t>
            </a:r>
            <a:endParaRPr lang="en-US" sz="2000" dirty="0">
              <a:latin typeface="Lub Dub" panose="020B0603030403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6C3D5-A8A6-4B8B-9A48-6E15BB1B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2" y="-1"/>
            <a:ext cx="12198352" cy="68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1523" y="193461"/>
            <a:ext cx="619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51F32"/>
                </a:solidFill>
                <a:latin typeface="Lub Dub"/>
              </a:rPr>
              <a:t>Key Inclusion and Exclusion Criteria</a:t>
            </a:r>
            <a:endParaRPr lang="nl-NL" sz="32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923" y="1603245"/>
            <a:ext cx="5396753" cy="42344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r>
              <a:rPr lang="en-US" sz="1600" dirty="0">
                <a:latin typeface="Lub Dub"/>
              </a:rPr>
              <a:t>Man or woman of </a:t>
            </a:r>
            <a:r>
              <a:rPr lang="en-US" sz="1600" b="1" dirty="0">
                <a:latin typeface="Lub Dub"/>
              </a:rPr>
              <a:t>18 years of age or older</a:t>
            </a:r>
          </a:p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endParaRPr lang="en-US" sz="1600" dirty="0">
              <a:latin typeface="Lub Dub"/>
            </a:endParaRPr>
          </a:p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r>
              <a:rPr lang="en-US" sz="1600" dirty="0">
                <a:latin typeface="Lub Dub"/>
              </a:rPr>
              <a:t>Have a </a:t>
            </a:r>
            <a:r>
              <a:rPr lang="en-US" sz="1600" b="1" dirty="0">
                <a:latin typeface="Lub Dub"/>
              </a:rPr>
              <a:t>successful transfemoral or trans-subclavian TAVR </a:t>
            </a:r>
            <a:r>
              <a:rPr lang="en-US" sz="1600" dirty="0">
                <a:latin typeface="Lub Dub"/>
              </a:rPr>
              <a:t>of an aortic valve stenosis (either native of valve-in-valve), defined as:</a:t>
            </a:r>
          </a:p>
          <a:p>
            <a:pPr marL="800100" lvl="1" indent="-34290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Lub Dub"/>
              </a:rPr>
              <a:t>Correct positioning of a single prosthetic heart valve into the proper anatomical location.</a:t>
            </a:r>
          </a:p>
          <a:p>
            <a:pPr marL="800100" lvl="1" indent="-34290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Lub Dub"/>
              </a:rPr>
              <a:t>Intended performance of the prosthetic heart valve - presence of all 3 conditions post-</a:t>
            </a:r>
            <a:r>
              <a:rPr lang="nl-NL" sz="1600" dirty="0">
                <a:latin typeface="Lub Dub"/>
              </a:rPr>
              <a:t>TAVR:</a:t>
            </a:r>
          </a:p>
          <a:p>
            <a:pPr marL="1257300" lvl="2" indent="-34290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Lub Dub"/>
              </a:rPr>
              <a:t>Mean aortic valve gradient &lt; 20 mmHg</a:t>
            </a:r>
          </a:p>
          <a:p>
            <a:pPr marL="1257300" lvl="2" indent="-34290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Lub Dub"/>
              </a:rPr>
              <a:t>Peak transvalvular velocity (aortic valve maximum velocity) &lt; 3.0 m/s</a:t>
            </a:r>
          </a:p>
          <a:p>
            <a:pPr marL="1257300" lvl="2" indent="-342900">
              <a:lnSpc>
                <a:spcPts val="1920"/>
              </a:lnSpc>
              <a:buFont typeface="Courier New" panose="02070309020205020404" pitchFamily="49" charset="0"/>
              <a:buChar char="o"/>
            </a:pPr>
            <a:r>
              <a:rPr lang="nl-NL" sz="1600" dirty="0">
                <a:latin typeface="Lub Dub"/>
              </a:rPr>
              <a:t>No severe or moderate aortic valve regurgitation</a:t>
            </a:r>
          </a:p>
          <a:p>
            <a:pPr marL="800100" lvl="1" indent="-342900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Lub Dub"/>
              </a:rPr>
              <a:t>Absence of major periprocedural complications </a:t>
            </a:r>
          </a:p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endParaRPr lang="en-US" sz="1600" dirty="0">
              <a:latin typeface="Lub Dub"/>
            </a:endParaRPr>
          </a:p>
          <a:p>
            <a:pPr marL="342900" indent="-342900">
              <a:lnSpc>
                <a:spcPts val="1920"/>
              </a:lnSpc>
              <a:buFont typeface="+mj-lt"/>
              <a:buAutoNum type="arabicPeriod"/>
            </a:pPr>
            <a:r>
              <a:rPr lang="en-US" sz="1600" dirty="0">
                <a:latin typeface="Lub Dub"/>
              </a:rPr>
              <a:t>With </a:t>
            </a:r>
            <a:r>
              <a:rPr lang="en-US" sz="1600" b="1" dirty="0">
                <a:latin typeface="Lub Dub"/>
              </a:rPr>
              <a:t>any approved/marketed TAVR device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9029" y="1524000"/>
            <a:ext cx="5396753" cy="43469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5972452" y="1523997"/>
            <a:ext cx="5887853" cy="43469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75C133-1490-4ECF-B5E0-62882E30DF1C}"/>
              </a:ext>
            </a:extLst>
          </p:cNvPr>
          <p:cNvSpPr/>
          <p:nvPr/>
        </p:nvSpPr>
        <p:spPr>
          <a:xfrm>
            <a:off x="6091679" y="1599664"/>
            <a:ext cx="5589044" cy="431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Atrial fibrillation with an indication for OAC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Need for chronic oral anticoagulation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Any ongoing absolute indication for DAPT 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Contraindication to aspirin, clopidogrel or rivaroxaban; known bleeding diathesis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Routine use of NSAIDs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Planned coronary or vascular intervention or major surgery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 Clinically overt stroke within 3 months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Severe renal impairment (eGFR&lt;30) or on dialysis, or post-TAVR unresolved acute kidney injury 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Moderate and severe hepatic impairment or any hepatic disease associated with coagulopathy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Active infective endocarditis</a:t>
            </a:r>
          </a:p>
          <a:p>
            <a:pPr marL="450850" indent="-368300">
              <a:lnSpc>
                <a:spcPts val="2160"/>
              </a:lnSpc>
              <a:buFont typeface="+mj-lt"/>
              <a:buAutoNum type="arabicPeriod"/>
            </a:pPr>
            <a:r>
              <a:rPr lang="en-US" dirty="0">
                <a:latin typeface="Lub Dub"/>
              </a:rPr>
              <a:t>Active malignancy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58AFB-DF62-4427-AAC6-C5DA4EFF029F}"/>
              </a:ext>
            </a:extLst>
          </p:cNvPr>
          <p:cNvSpPr txBox="1"/>
          <p:nvPr/>
        </p:nvSpPr>
        <p:spPr>
          <a:xfrm>
            <a:off x="1472312" y="1061884"/>
            <a:ext cx="328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Lub Dub" panose="020B0603030403020204"/>
              </a:rPr>
              <a:t>INCLUSION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960A3-337F-4FD7-A5B1-1F299755208A}"/>
              </a:ext>
            </a:extLst>
          </p:cNvPr>
          <p:cNvSpPr txBox="1"/>
          <p:nvPr/>
        </p:nvSpPr>
        <p:spPr>
          <a:xfrm>
            <a:off x="7244214" y="1061051"/>
            <a:ext cx="328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Lub Dub" panose="020B0603030403020204"/>
              </a:rPr>
              <a:t>EXCLUSION</a:t>
            </a:r>
          </a:p>
        </p:txBody>
      </p:sp>
    </p:spTree>
    <p:extLst>
      <p:ext uri="{BB962C8B-B14F-4D97-AF65-F5344CB8AC3E}">
        <p14:creationId xmlns:p14="http://schemas.microsoft.com/office/powerpoint/2010/main" val="3788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b Du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8" name="Picture 14" descr="C:\Users\knippp01\AppData\Local\Microsoft\Windows\Temporary Internet Files\Content.Outlook\X89W262T\Galile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" y="84403"/>
            <a:ext cx="1902386" cy="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804" y="1270676"/>
            <a:ext cx="27352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Lub Dub"/>
              </a:rPr>
              <a:t>Executive Committee </a:t>
            </a:r>
            <a:r>
              <a:rPr lang="en-US" sz="1400" b="1" dirty="0">
                <a:solidFill>
                  <a:srgbClr val="FF0000"/>
                </a:solidFill>
                <a:latin typeface="Lub Dub"/>
              </a:rPr>
              <a:t> </a:t>
            </a:r>
          </a:p>
          <a:p>
            <a:r>
              <a:rPr lang="en-US" sz="1200" dirty="0">
                <a:latin typeface="Lub Dub"/>
              </a:rPr>
              <a:t>G.D. Dangas (PI)</a:t>
            </a:r>
          </a:p>
          <a:p>
            <a:r>
              <a:rPr lang="en-US" sz="1200" dirty="0">
                <a:latin typeface="Lub Dub"/>
              </a:rPr>
              <a:t>S. Windecker (PI)</a:t>
            </a:r>
          </a:p>
          <a:p>
            <a:r>
              <a:rPr lang="en-US" sz="1200" dirty="0">
                <a:latin typeface="Lub Dub"/>
              </a:rPr>
              <a:t>R. Mehran</a:t>
            </a:r>
          </a:p>
          <a:p>
            <a:r>
              <a:rPr lang="en-US" sz="1200" dirty="0">
                <a:latin typeface="Lub Dub"/>
              </a:rPr>
              <a:t>J.G.P. Tijssen</a:t>
            </a:r>
          </a:p>
          <a:p>
            <a:r>
              <a:rPr lang="en-US" sz="1200" dirty="0">
                <a:latin typeface="Lub Dub"/>
              </a:rPr>
              <a:t>R.C. Welsh</a:t>
            </a:r>
          </a:p>
          <a:p>
            <a:r>
              <a:rPr lang="en-US" sz="1200" dirty="0">
                <a:latin typeface="Lub Dub"/>
              </a:rPr>
              <a:t>P. Vranckx</a:t>
            </a:r>
          </a:p>
          <a:p>
            <a:r>
              <a:rPr lang="en-US" sz="1200" dirty="0">
                <a:latin typeface="Lub Dub"/>
              </a:rPr>
              <a:t>M. </a:t>
            </a:r>
            <a:r>
              <a:rPr lang="en-US" sz="1200" dirty="0" err="1">
                <a:latin typeface="Lub Dub"/>
              </a:rPr>
              <a:t>Valgimigli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R.G.M. van Amsterdam</a:t>
            </a:r>
          </a:p>
          <a:p>
            <a:r>
              <a:rPr lang="en-US" sz="1200" dirty="0">
                <a:latin typeface="Lub Dub"/>
              </a:rPr>
              <a:t>K. Thomitzek</a:t>
            </a:r>
          </a:p>
          <a:p>
            <a:r>
              <a:rPr lang="en-US" sz="1200" dirty="0">
                <a:latin typeface="Lub Dub"/>
              </a:rPr>
              <a:t>P. Wildgoose</a:t>
            </a:r>
            <a:endParaRPr lang="nl-NL" sz="1200" dirty="0">
              <a:latin typeface="Lub Dub"/>
            </a:endParaRPr>
          </a:p>
          <a:p>
            <a:endParaRPr lang="en-US" sz="1200" b="1" dirty="0">
              <a:latin typeface="Lub Dub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Lub Dub"/>
              </a:rPr>
              <a:t>Steering Committee</a:t>
            </a:r>
          </a:p>
          <a:p>
            <a:r>
              <a:rPr lang="en-US" sz="1200" dirty="0">
                <a:latin typeface="Lub Dub"/>
              </a:rPr>
              <a:t>Executive Committee members</a:t>
            </a:r>
          </a:p>
          <a:p>
            <a:r>
              <a:rPr lang="en-US" sz="1200" dirty="0">
                <a:latin typeface="Lub Dub"/>
              </a:rPr>
              <a:t>A. Colombo</a:t>
            </a:r>
          </a:p>
          <a:p>
            <a:r>
              <a:rPr lang="en-US" sz="1200" dirty="0">
                <a:latin typeface="Lub Dub"/>
              </a:rPr>
              <a:t>B. Prendergast</a:t>
            </a:r>
          </a:p>
          <a:p>
            <a:r>
              <a:rPr lang="en-US" sz="1200" dirty="0">
                <a:latin typeface="Lub Dub"/>
              </a:rPr>
              <a:t>R. </a:t>
            </a:r>
            <a:r>
              <a:rPr lang="en-US" sz="1200" dirty="0" err="1">
                <a:latin typeface="Lub Dub"/>
              </a:rPr>
              <a:t>Makkar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M. Mack</a:t>
            </a:r>
          </a:p>
          <a:p>
            <a:r>
              <a:rPr lang="en-US" sz="1200" dirty="0">
                <a:latin typeface="Lub Dub"/>
              </a:rPr>
              <a:t>J. Webb</a:t>
            </a:r>
          </a:p>
          <a:p>
            <a:endParaRPr lang="en-US" sz="1200" dirty="0">
              <a:latin typeface="Lub Dub"/>
            </a:endParaRPr>
          </a:p>
          <a:p>
            <a:r>
              <a:rPr lang="en-US" sz="1200" b="1" dirty="0">
                <a:latin typeface="Lub Dub"/>
              </a:rPr>
              <a:t>Core Writing Committee</a:t>
            </a:r>
          </a:p>
          <a:p>
            <a:r>
              <a:rPr lang="nl-NL" sz="1200" dirty="0">
                <a:latin typeface="Lub Dub"/>
              </a:rPr>
              <a:t>G. Giustino</a:t>
            </a:r>
          </a:p>
          <a:p>
            <a:r>
              <a:rPr lang="nl-NL" sz="1200" dirty="0">
                <a:latin typeface="Lub Dub"/>
              </a:rPr>
              <a:t>A. Guimaraes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9650" y="1306253"/>
            <a:ext cx="352302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Lub Dub"/>
              </a:rPr>
              <a:t>Event Adjudication Committee</a:t>
            </a:r>
          </a:p>
          <a:p>
            <a:r>
              <a:rPr lang="en-US" sz="1200" dirty="0">
                <a:latin typeface="Lub Dub"/>
              </a:rPr>
              <a:t>S. O. Marx (Chair)</a:t>
            </a:r>
          </a:p>
          <a:p>
            <a:r>
              <a:rPr lang="en-US" sz="1200" dirty="0">
                <a:latin typeface="Lub Dub"/>
              </a:rPr>
              <a:t>N. </a:t>
            </a:r>
            <a:r>
              <a:rPr lang="en-US" sz="1200" dirty="0" err="1">
                <a:latin typeface="Lub Dub"/>
              </a:rPr>
              <a:t>Corvaja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N. </a:t>
            </a:r>
            <a:r>
              <a:rPr lang="en-US" sz="1200" dirty="0" err="1">
                <a:latin typeface="Lub Dub"/>
              </a:rPr>
              <a:t>Ghodsi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D. DiStefano</a:t>
            </a:r>
          </a:p>
          <a:p>
            <a:r>
              <a:rPr lang="en-US" sz="1200" dirty="0">
                <a:latin typeface="Lub Dub"/>
              </a:rPr>
              <a:t>D. Kaufman</a:t>
            </a:r>
          </a:p>
          <a:p>
            <a:r>
              <a:rPr lang="en-US" sz="1200" dirty="0">
                <a:latin typeface="Lub Dub"/>
              </a:rPr>
              <a:t>J. </a:t>
            </a:r>
            <a:r>
              <a:rPr lang="en-US" sz="1200" dirty="0" err="1">
                <a:latin typeface="Lub Dub"/>
              </a:rPr>
              <a:t>Meller</a:t>
            </a:r>
            <a:endParaRPr lang="en-US" sz="1200" dirty="0">
              <a:latin typeface="Lub Dub"/>
            </a:endParaRPr>
          </a:p>
          <a:p>
            <a:r>
              <a:rPr lang="en-US" sz="1200" dirty="0">
                <a:latin typeface="Lub Dub"/>
              </a:rPr>
              <a:t>M. Milstein</a:t>
            </a:r>
          </a:p>
          <a:p>
            <a:r>
              <a:rPr lang="en-US" sz="1200" dirty="0">
                <a:latin typeface="Lub Dub"/>
              </a:rPr>
              <a:t>J. Weinberger</a:t>
            </a:r>
          </a:p>
          <a:p>
            <a:r>
              <a:rPr lang="en-US" sz="1200" dirty="0">
                <a:latin typeface="Lub Dub"/>
              </a:rPr>
              <a:t>J. Y. Cha (administrator).     </a:t>
            </a:r>
            <a:endParaRPr lang="nl-NL" sz="1200" dirty="0">
              <a:latin typeface="Lub Dub"/>
            </a:endParaRPr>
          </a:p>
          <a:p>
            <a:endParaRPr lang="en-US" sz="1200" b="1" dirty="0">
              <a:latin typeface="Lub Dub"/>
            </a:endParaRPr>
          </a:p>
          <a:p>
            <a:r>
              <a:rPr lang="en-US" sz="1400" b="1" dirty="0">
                <a:solidFill>
                  <a:srgbClr val="00B0F0"/>
                </a:solidFill>
                <a:latin typeface="Lub Dub"/>
              </a:rPr>
              <a:t>Data Safety Monitoring Board  (DSMB)</a:t>
            </a:r>
          </a:p>
          <a:p>
            <a:r>
              <a:rPr lang="en-US" sz="1200" dirty="0">
                <a:latin typeface="Lub Dub"/>
              </a:rPr>
              <a:t>K. Fox (Chair)</a:t>
            </a:r>
          </a:p>
          <a:p>
            <a:r>
              <a:rPr lang="en-US" sz="1200" dirty="0">
                <a:latin typeface="Lub Dub"/>
              </a:rPr>
              <a:t>P. Block</a:t>
            </a:r>
          </a:p>
          <a:p>
            <a:r>
              <a:rPr lang="en-US" sz="1200" dirty="0">
                <a:latin typeface="Lub Dub"/>
              </a:rPr>
              <a:t>S. </a:t>
            </a:r>
            <a:r>
              <a:rPr lang="en-US" sz="1200" dirty="0" err="1">
                <a:latin typeface="Lub Dub"/>
              </a:rPr>
              <a:t>Pocock</a:t>
            </a:r>
            <a:endParaRPr lang="en-US" sz="1200" dirty="0">
              <a:latin typeface="Lub Dub"/>
            </a:endParaRPr>
          </a:p>
          <a:p>
            <a:endParaRPr lang="en-US" sz="1200" dirty="0">
              <a:latin typeface="Lub Dub"/>
            </a:endParaRPr>
          </a:p>
          <a:p>
            <a:r>
              <a:rPr lang="en-US" sz="1400" b="1" dirty="0">
                <a:solidFill>
                  <a:srgbClr val="00B050"/>
                </a:solidFill>
                <a:latin typeface="Lub Dub"/>
              </a:rPr>
              <a:t>Statisticians Reporting to DSMB</a:t>
            </a:r>
          </a:p>
          <a:p>
            <a:r>
              <a:rPr lang="en-US" sz="1200" dirty="0">
                <a:latin typeface="Lub Dub"/>
              </a:rPr>
              <a:t>T. de Vries </a:t>
            </a:r>
          </a:p>
          <a:p>
            <a:endParaRPr lang="en-US" sz="1200" b="1" dirty="0">
              <a:latin typeface="Lub Dub"/>
            </a:endParaRP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Lub Dub"/>
              </a:rPr>
              <a:t>Study Statisticians &amp; Programmers</a:t>
            </a:r>
          </a:p>
          <a:p>
            <a:r>
              <a:rPr lang="en-US" sz="1200" dirty="0">
                <a:latin typeface="Lub Dub"/>
              </a:rPr>
              <a:t>B. Kirsch (Study statistician) </a:t>
            </a:r>
          </a:p>
          <a:p>
            <a:r>
              <a:rPr lang="en-US" sz="1200" dirty="0">
                <a:latin typeface="Lub Dub"/>
              </a:rPr>
              <a:t>G. </a:t>
            </a:r>
            <a:r>
              <a:rPr lang="en-US" sz="1200" dirty="0" err="1">
                <a:latin typeface="Lub Dub"/>
              </a:rPr>
              <a:t>Verspohl</a:t>
            </a:r>
            <a:r>
              <a:rPr lang="en-US" sz="1200" dirty="0">
                <a:latin typeface="Lub Dub"/>
              </a:rPr>
              <a:t> (Study programmer, DATAN-</a:t>
            </a:r>
            <a:r>
              <a:rPr lang="en-US" sz="1200" dirty="0" err="1">
                <a:latin typeface="Lub Dub"/>
              </a:rPr>
              <a:t>Datenanalyse</a:t>
            </a:r>
            <a:r>
              <a:rPr lang="en-US" sz="1200" dirty="0">
                <a:latin typeface="Lub Dub"/>
              </a:rPr>
              <a:t>, Germany)</a:t>
            </a:r>
            <a:endParaRPr lang="nl-NL" sz="1200" dirty="0">
              <a:latin typeface="Lub Dub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7893" y="1334122"/>
            <a:ext cx="55198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Lub Dub"/>
              </a:rPr>
              <a:t>Clinical Coordinating Centers</a:t>
            </a:r>
            <a:r>
              <a:rPr lang="en-US" sz="1400" dirty="0">
                <a:solidFill>
                  <a:srgbClr val="FF0000"/>
                </a:solidFill>
                <a:latin typeface="Lub Dub"/>
              </a:rPr>
              <a:t> </a:t>
            </a:r>
          </a:p>
          <a:p>
            <a:r>
              <a:rPr lang="en-US" sz="1200" dirty="0">
                <a:latin typeface="Lub Dub"/>
              </a:rPr>
              <a:t>Cardialysis, Rotterdam, the Netherlands	Europe </a:t>
            </a:r>
          </a:p>
          <a:p>
            <a:r>
              <a:rPr lang="en-US" sz="1200" dirty="0">
                <a:latin typeface="Lub Dub"/>
              </a:rPr>
              <a:t>Mount Sinai Medical Center, New York NY	North America</a:t>
            </a:r>
          </a:p>
          <a:p>
            <a:r>
              <a:rPr lang="en-US" sz="1200" dirty="0" err="1">
                <a:latin typeface="Lub Dub"/>
              </a:rPr>
              <a:t>Vigour</a:t>
            </a:r>
            <a:r>
              <a:rPr lang="en-US" sz="1200" dirty="0">
                <a:latin typeface="Lub Dub"/>
              </a:rPr>
              <a:t> Centre, Edmonton, Alberta	Canada</a:t>
            </a:r>
            <a:endParaRPr lang="nl-NL" sz="1200" dirty="0">
              <a:latin typeface="Lub Dub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2046" y="2293916"/>
            <a:ext cx="490450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Lub Dub"/>
              </a:rPr>
              <a:t>National Leads</a:t>
            </a:r>
          </a:p>
          <a:p>
            <a:r>
              <a:rPr lang="en-US" sz="1200" dirty="0">
                <a:latin typeface="Lub Dub"/>
              </a:rPr>
              <a:t>D. von Lewinski		Austria</a:t>
            </a:r>
          </a:p>
          <a:p>
            <a:r>
              <a:rPr lang="en-US" sz="1200" dirty="0">
                <a:latin typeface="Lub Dub"/>
              </a:rPr>
              <a:t>V. Legrand			Belgium</a:t>
            </a:r>
          </a:p>
          <a:p>
            <a:r>
              <a:rPr lang="en-US" sz="1200" dirty="0">
                <a:latin typeface="Lub Dub"/>
              </a:rPr>
              <a:t>R.C. Welsh			Canada</a:t>
            </a:r>
          </a:p>
          <a:p>
            <a:r>
              <a:rPr lang="en-US" sz="1200" dirty="0">
                <a:latin typeface="Lub Dub"/>
              </a:rPr>
              <a:t>P. Kala			Czech Republic</a:t>
            </a:r>
          </a:p>
          <a:p>
            <a:r>
              <a:rPr lang="en-US" sz="1200" dirty="0">
                <a:latin typeface="Lub Dub"/>
              </a:rPr>
              <a:t>L. Søndergaard		Denmark</a:t>
            </a:r>
          </a:p>
          <a:p>
            <a:r>
              <a:rPr lang="en-US" sz="1200" dirty="0">
                <a:latin typeface="Lub Dub"/>
              </a:rPr>
              <a:t>D. </a:t>
            </a:r>
            <a:r>
              <a:rPr lang="en-US" sz="1200" dirty="0" err="1">
                <a:latin typeface="Lub Dub"/>
              </a:rPr>
              <a:t>Tchétché</a:t>
            </a:r>
            <a:r>
              <a:rPr lang="en-US" sz="1200" dirty="0">
                <a:latin typeface="Lub Dub"/>
              </a:rPr>
              <a:t>			France</a:t>
            </a:r>
          </a:p>
          <a:p>
            <a:r>
              <a:rPr lang="en-US" sz="1200" dirty="0">
                <a:latin typeface="Lub Dub"/>
              </a:rPr>
              <a:t>H. Möllmann, S. </a:t>
            </a:r>
            <a:r>
              <a:rPr lang="en-US" sz="1200" dirty="0" err="1">
                <a:latin typeface="Lub Dub"/>
              </a:rPr>
              <a:t>Baldus</a:t>
            </a:r>
            <a:r>
              <a:rPr lang="en-US" sz="1200" dirty="0">
                <a:latin typeface="Lub Dub"/>
              </a:rPr>
              <a:t>, U. Schäfer	German</a:t>
            </a:r>
          </a:p>
          <a:p>
            <a:r>
              <a:rPr lang="en-US" sz="1200" dirty="0">
                <a:latin typeface="Lub Dub"/>
              </a:rPr>
              <a:t>C. </a:t>
            </a:r>
            <a:r>
              <a:rPr lang="en-US" sz="1200" dirty="0" err="1">
                <a:latin typeface="Lub Dub"/>
              </a:rPr>
              <a:t>Tamburino</a:t>
            </a:r>
            <a:r>
              <a:rPr lang="en-US" sz="1200" dirty="0">
                <a:latin typeface="Lub Dub"/>
              </a:rPr>
              <a:t>			Italy</a:t>
            </a:r>
          </a:p>
          <a:p>
            <a:r>
              <a:rPr lang="en-US" sz="1200" dirty="0">
                <a:latin typeface="Lub Dub"/>
              </a:rPr>
              <a:t>R. de Winter			Netherlands</a:t>
            </a:r>
          </a:p>
          <a:p>
            <a:r>
              <a:rPr lang="en-US" sz="1200" dirty="0">
                <a:latin typeface="Lub Dub"/>
              </a:rPr>
              <a:t>L. Gullestad			Norway</a:t>
            </a:r>
          </a:p>
          <a:p>
            <a:r>
              <a:rPr lang="en-US" sz="1200" dirty="0">
                <a:latin typeface="Lub Dub"/>
              </a:rPr>
              <a:t>P. </a:t>
            </a:r>
            <a:r>
              <a:rPr lang="en-US" sz="1200" dirty="0" err="1">
                <a:latin typeface="Lub Dub"/>
              </a:rPr>
              <a:t>Buszman</a:t>
            </a:r>
            <a:r>
              <a:rPr lang="en-US" sz="1200" dirty="0">
                <a:latin typeface="Lub Dub"/>
              </a:rPr>
              <a:t>			Poland</a:t>
            </a:r>
          </a:p>
          <a:p>
            <a:r>
              <a:rPr lang="en-US" sz="1200" dirty="0">
                <a:latin typeface="Lub Dub"/>
              </a:rPr>
              <a:t>R. Moreno			Spain</a:t>
            </a:r>
          </a:p>
          <a:p>
            <a:r>
              <a:rPr lang="en-US" sz="1200" dirty="0">
                <a:latin typeface="Lub Dub"/>
              </a:rPr>
              <a:t>S. James			Sweden</a:t>
            </a:r>
          </a:p>
          <a:p>
            <a:r>
              <a:rPr lang="en-US" sz="1200" dirty="0">
                <a:latin typeface="Lub Dub"/>
              </a:rPr>
              <a:t>S. Windecker			Switzerland</a:t>
            </a:r>
          </a:p>
          <a:p>
            <a:r>
              <a:rPr lang="en-US" sz="1200" dirty="0">
                <a:latin typeface="Lub Dub"/>
              </a:rPr>
              <a:t>D. </a:t>
            </a:r>
            <a:r>
              <a:rPr lang="en-US" sz="1200" dirty="0" err="1">
                <a:latin typeface="Lub Dub"/>
              </a:rPr>
              <a:t>Hildick</a:t>
            </a:r>
            <a:r>
              <a:rPr lang="en-US" sz="1200" dirty="0">
                <a:latin typeface="Lub Dub"/>
              </a:rPr>
              <a:t>-Smith		United Kingdom</a:t>
            </a:r>
            <a:endParaRPr lang="en-US" sz="1200" b="1" dirty="0">
              <a:latin typeface="Lub Dub"/>
            </a:endParaRPr>
          </a:p>
          <a:p>
            <a:r>
              <a:rPr lang="en-US" sz="1200" dirty="0">
                <a:latin typeface="Lub Dub"/>
              </a:rPr>
              <a:t>H. Herrmann, H. </a:t>
            </a:r>
            <a:r>
              <a:rPr lang="en-US" sz="1200" dirty="0" err="1">
                <a:latin typeface="Lub Dub"/>
              </a:rPr>
              <a:t>Dauerman</a:t>
            </a:r>
            <a:r>
              <a:rPr lang="en-US" sz="1200" b="1" dirty="0">
                <a:latin typeface="Lub Dub"/>
              </a:rPr>
              <a:t>		</a:t>
            </a:r>
            <a:r>
              <a:rPr lang="en-US" sz="1200" dirty="0">
                <a:latin typeface="Lub Dub"/>
              </a:rPr>
              <a:t>United States of America</a:t>
            </a:r>
            <a:endParaRPr lang="nl-NL" sz="1200" dirty="0">
              <a:latin typeface="Lub Du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804" y="5664851"/>
            <a:ext cx="273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Lub Dub"/>
              </a:rPr>
              <a:t>Sponsor</a:t>
            </a:r>
            <a:r>
              <a:rPr lang="nl-NL" sz="1200" dirty="0">
                <a:latin typeface="Lub Dub"/>
              </a:rPr>
              <a:t>: Bayer &amp; Janssen</a:t>
            </a:r>
          </a:p>
          <a:p>
            <a:r>
              <a:rPr lang="nl-NL" sz="1200" b="1" dirty="0" err="1">
                <a:latin typeface="Lub Dub"/>
              </a:rPr>
              <a:t>Funding</a:t>
            </a:r>
            <a:r>
              <a:rPr lang="nl-NL" sz="1200" dirty="0">
                <a:latin typeface="Lub Dub"/>
              </a:rPr>
              <a:t>: Bayer &amp; Janssen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8378" y="287155"/>
            <a:ext cx="525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dirty="0" err="1">
                <a:solidFill>
                  <a:srgbClr val="D51F32"/>
                </a:solidFill>
                <a:latin typeface="Lub Dub"/>
              </a:rPr>
              <a:t>Study</a:t>
            </a:r>
            <a:r>
              <a:rPr lang="nl-NL" sz="4000" b="1" dirty="0">
                <a:solidFill>
                  <a:srgbClr val="D51F32"/>
                </a:solidFill>
                <a:latin typeface="Lub Dub"/>
              </a:rPr>
              <a:t> </a:t>
            </a:r>
            <a:r>
              <a:rPr lang="nl-NL" sz="4000" b="1" dirty="0" err="1">
                <a:solidFill>
                  <a:srgbClr val="D51F32"/>
                </a:solidFill>
                <a:latin typeface="Lub Dub"/>
              </a:rPr>
              <a:t>Organization</a:t>
            </a:r>
            <a:endParaRPr lang="nl-NL" sz="4000" b="1" dirty="0">
              <a:solidFill>
                <a:srgbClr val="D51F32"/>
              </a:solidFill>
              <a:latin typeface="Lub Dub"/>
            </a:endParaRPr>
          </a:p>
        </p:txBody>
      </p:sp>
      <p:pic>
        <p:nvPicPr>
          <p:cNvPr id="13" name="Picture 3" descr="S:\GALILEO\eTMF Draft\16 Sponsor\Logo's\Cardialysis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01" y="255648"/>
            <a:ext cx="1542781" cy="3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:\GALILEO\eTMF Draft\16 Sponsor\Logo's\Mt Sinai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190" y="79204"/>
            <a:ext cx="1407111" cy="6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136E7-B432-4BA4-B801-FBADB3631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612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844ED-E236-4000-8419-9C3337292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2254" y="229184"/>
            <a:ext cx="644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Statistical Methods</a:t>
            </a:r>
            <a:endParaRPr lang="nl-NL" sz="3600" b="1" dirty="0">
              <a:solidFill>
                <a:srgbClr val="D51F32"/>
              </a:solidFill>
              <a:latin typeface="Lub Dub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03D69-FA20-4319-BDE5-199D83FF93EB}"/>
              </a:ext>
            </a:extLst>
          </p:cNvPr>
          <p:cNvSpPr txBox="1"/>
          <p:nvPr/>
        </p:nvSpPr>
        <p:spPr>
          <a:xfrm>
            <a:off x="138554" y="874712"/>
            <a:ext cx="120534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The primary hypothesis of the trial was that the rivaroxaban-based strategy would be superior to the antiplatelet-based strategy with respect to incidence of death or thromboembolic events.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This testing was preceded by testing for non-inferiority in the on-treatment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Original assumptions included an 18-month incidence of the composite primary endpoint of </a:t>
            </a:r>
            <a:r>
              <a:rPr lang="en-US" sz="2400" b="1" dirty="0">
                <a:latin typeface="Lub Dub" panose="020B0603030403020204"/>
              </a:rPr>
              <a:t>33.0% under the antiplatelet-based regimen </a:t>
            </a:r>
            <a:r>
              <a:rPr lang="en-US" sz="2400" dirty="0">
                <a:latin typeface="Lub Dub" panose="020B0603030403020204"/>
              </a:rPr>
              <a:t>and of </a:t>
            </a:r>
            <a:r>
              <a:rPr lang="en-US" sz="2400" b="1" dirty="0">
                <a:latin typeface="Lub Dub" panose="020B0603030403020204"/>
              </a:rPr>
              <a:t>26.4% under the rivaroxaban-based regimen</a:t>
            </a:r>
            <a:r>
              <a:rPr lang="en-US" sz="2400" dirty="0">
                <a:latin typeface="Lub Dub" panose="020B0603030403020204"/>
              </a:rPr>
              <a:t>, corresponding to an </a:t>
            </a:r>
            <a:r>
              <a:rPr lang="en-US" sz="2400" b="1" dirty="0">
                <a:latin typeface="Lub Dub" panose="020B0603030403020204"/>
              </a:rPr>
              <a:t>HR of 0.7654</a:t>
            </a:r>
            <a:r>
              <a:rPr lang="en-US" sz="2400" dirty="0">
                <a:latin typeface="Lub Dub" panose="020B0603030403020204"/>
              </a:rPr>
              <a:t>. We estimated that 440 composite primary outcomes, occurring in 27,360 patient-months of follow-up, would provide the trial with 80% power to statistically detect the expected effect at a one-sided significance level of 0.025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The trial was terminated on August 13, 2018 (efficacy cut-off date) after the DSMB recommendation of 7 August 2018, due to safety concerns.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ub Dub" panose="020B0603030403020204"/>
              </a:rPr>
              <a:t>Only 183 patients had reached the primary efficacy outcome (42% of planned 440)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Lub Dub" panose="020B06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7116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51AD69-F419-4F23-8FE9-019D848B73CB}"/>
              </a:ext>
            </a:extLst>
          </p:cNvPr>
          <p:cNvGrpSpPr/>
          <p:nvPr/>
        </p:nvGrpSpPr>
        <p:grpSpPr>
          <a:xfrm>
            <a:off x="1710813" y="701470"/>
            <a:ext cx="9182088" cy="5660001"/>
            <a:chOff x="479032" y="-173989"/>
            <a:chExt cx="11543666" cy="64543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715AA9-65E6-443C-A13C-69A00901842D}"/>
                </a:ext>
              </a:extLst>
            </p:cNvPr>
            <p:cNvSpPr/>
            <p:nvPr/>
          </p:nvSpPr>
          <p:spPr>
            <a:xfrm>
              <a:off x="4517921" y="-173989"/>
              <a:ext cx="3092246" cy="7934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Subjects screened and consented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N=1,674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11FCA1-5D60-4EE4-A040-6ED8728B9B44}"/>
                </a:ext>
              </a:extLst>
            </p:cNvPr>
            <p:cNvSpPr/>
            <p:nvPr/>
          </p:nvSpPr>
          <p:spPr>
            <a:xfrm>
              <a:off x="4517921" y="2040191"/>
              <a:ext cx="3092246" cy="55060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Subjects randomized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N=1,644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8750FC-1451-4EC4-A714-08B6FC8C4DAD}"/>
                </a:ext>
              </a:extLst>
            </p:cNvPr>
            <p:cNvSpPr/>
            <p:nvPr/>
          </p:nvSpPr>
          <p:spPr>
            <a:xfrm>
              <a:off x="3347883" y="3106992"/>
              <a:ext cx="2212260" cy="105205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Rivaroxaban arm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N=826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Treated: 801 (97.0%)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Untreated: 25 (3.0%)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E6BF7-9A58-4058-8B85-F5083F714A9E}"/>
                </a:ext>
              </a:extLst>
            </p:cNvPr>
            <p:cNvSpPr/>
            <p:nvPr/>
          </p:nvSpPr>
          <p:spPr>
            <a:xfrm>
              <a:off x="6489289" y="3106992"/>
              <a:ext cx="2212260" cy="105205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Antiplatelet arm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N=818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Treated: 807 (98.7%)</a:t>
              </a:r>
            </a:p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Untreated: 11 (1.3%)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997048-9F26-46FA-BCB2-DCCF1B2479F9}"/>
                </a:ext>
              </a:extLst>
            </p:cNvPr>
            <p:cNvSpPr/>
            <p:nvPr/>
          </p:nvSpPr>
          <p:spPr>
            <a:xfrm>
              <a:off x="3347883" y="5656004"/>
              <a:ext cx="2212260" cy="6243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Complete Study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(N=799; 96.7%)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375D72-87F5-4BCF-8F33-AA0226C97242}"/>
                </a:ext>
              </a:extLst>
            </p:cNvPr>
            <p:cNvSpPr/>
            <p:nvPr/>
          </p:nvSpPr>
          <p:spPr>
            <a:xfrm>
              <a:off x="6489289" y="5656004"/>
              <a:ext cx="2212260" cy="6243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Complete Study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(N=792; 96.8%)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3926C84-D353-4F55-A331-B9BC74E0E5DC}"/>
                </a:ext>
              </a:extLst>
            </p:cNvPr>
            <p:cNvSpPr/>
            <p:nvPr/>
          </p:nvSpPr>
          <p:spPr>
            <a:xfrm>
              <a:off x="8234512" y="619431"/>
              <a:ext cx="2920476" cy="1638835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Consented but not randomized (N=30)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Adverse events (N=1)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Screen failure (N=17)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Subject withdrawal (N=6)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Other reasons (N=6)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AFE0B2D-8B6A-4ED5-B196-5991A51AB57E}"/>
                </a:ext>
              </a:extLst>
            </p:cNvPr>
            <p:cNvSpPr/>
            <p:nvPr/>
          </p:nvSpPr>
          <p:spPr>
            <a:xfrm>
              <a:off x="479032" y="4269657"/>
              <a:ext cx="2695293" cy="1199536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Did not complete study</a:t>
              </a:r>
            </a:p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N=27 (3.3%)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Adverse events (N=1; 0.1%)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Consent withdrawn (N=21;2.5%)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Lost to follow-up (N=5; 0.6%)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2ABF227-9E77-42CD-B3AD-43E4FEF96E65}"/>
                </a:ext>
              </a:extLst>
            </p:cNvPr>
            <p:cNvSpPr/>
            <p:nvPr/>
          </p:nvSpPr>
          <p:spPr>
            <a:xfrm>
              <a:off x="9102212" y="4269657"/>
              <a:ext cx="2920486" cy="1199536"/>
            </a:xfrm>
            <a:prstGeom prst="roundRect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Did not complete study</a:t>
              </a:r>
            </a:p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N=26 (3.2%)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Adverse events (N=0)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Consent withdrawn (n=21;2.6%)</a:t>
              </a:r>
            </a:p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Lost to follow-up (N=5; 0.6%)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F18F9EF-B051-4433-9936-CDC3CA7E2A94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6064044" y="619431"/>
              <a:ext cx="0" cy="14207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B6C61CC-D128-475F-8F2E-5267A1121270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4454013" y="4159045"/>
              <a:ext cx="0" cy="1496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CCE3CA1-1847-4494-A9EE-E4EDDC3059B2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595419" y="4159045"/>
              <a:ext cx="0" cy="1496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4D2A4F38-3045-4426-B46B-6CE2766A84D6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rot="5400000">
              <a:off x="5000932" y="2043880"/>
              <a:ext cx="516194" cy="161003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FF442E51-CF85-4350-B959-8771AFD35961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rot="16200000" flipH="1">
              <a:off x="6571634" y="2083207"/>
              <a:ext cx="516194" cy="15313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3E44DEE1-C188-4F46-9D90-E83CA74DF2EB}"/>
                </a:ext>
              </a:extLst>
            </p:cNvPr>
            <p:cNvCxnSpPr>
              <a:cxnSpLocks/>
              <a:stCxn id="5" idx="2"/>
              <a:endCxn id="11" idx="1"/>
            </p:cNvCxnSpPr>
            <p:nvPr/>
          </p:nvCxnSpPr>
          <p:spPr>
            <a:xfrm rot="16200000" flipH="1">
              <a:off x="6739570" y="-56095"/>
              <a:ext cx="819417" cy="217046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66EB37A0-1EC6-4F2D-AF37-7DCBE4A0DE32}"/>
                </a:ext>
              </a:extLst>
            </p:cNvPr>
            <p:cNvCxnSpPr>
              <a:cxnSpLocks/>
              <a:stCxn id="7" idx="2"/>
              <a:endCxn id="12" idx="3"/>
            </p:cNvCxnSpPr>
            <p:nvPr/>
          </p:nvCxnSpPr>
          <p:spPr>
            <a:xfrm rot="5400000">
              <a:off x="3458980" y="3874392"/>
              <a:ext cx="710379" cy="127968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94CCD758-5A19-4D5C-ACD3-B34F8AA98803}"/>
                </a:ext>
              </a:extLst>
            </p:cNvPr>
            <p:cNvCxnSpPr>
              <a:cxnSpLocks/>
              <a:stCxn id="8" idx="2"/>
              <a:endCxn id="13" idx="1"/>
            </p:cNvCxnSpPr>
            <p:nvPr/>
          </p:nvCxnSpPr>
          <p:spPr>
            <a:xfrm rot="16200000" flipH="1">
              <a:off x="7993626" y="3760838"/>
              <a:ext cx="710379" cy="1506793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D8CF0-BA37-45E9-9107-6384D5531E93}"/>
              </a:ext>
            </a:extLst>
          </p:cNvPr>
          <p:cNvSpPr/>
          <p:nvPr/>
        </p:nvSpPr>
        <p:spPr>
          <a:xfrm>
            <a:off x="978116" y="68195"/>
            <a:ext cx="10222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D51F32"/>
                </a:solidFill>
                <a:latin typeface="Lub Dub"/>
              </a:rPr>
              <a:t>CONSORT Diagram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0D77D-0B6A-4BD0-B7E8-77AD77BB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815" y="85129"/>
            <a:ext cx="11793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Primary Efficacy Endpoint (Intention-to-treat)</a:t>
            </a:r>
          </a:p>
          <a:p>
            <a:pPr algn="ctr"/>
            <a:r>
              <a:rPr lang="en-US" sz="2000" b="1" dirty="0">
                <a:latin typeface="Lub Dub"/>
              </a:rPr>
              <a:t>Time to death, stroke, myocardial infarction, symptomatic valve thrombosis, pulmonary embolism, deep vein thrombosis or systemic embolism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C537E02-A505-4363-A650-DE9FA8F7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437" y="1869509"/>
            <a:ext cx="5384800" cy="2968625"/>
          </a:xfrm>
          <a:prstGeom prst="rect">
            <a:avLst/>
          </a:prstGeom>
          <a:solidFill>
            <a:srgbClr val="FFFFFF"/>
          </a:solidFill>
          <a:ln w="793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7BAFBEC4-623A-42C4-93EF-83D2C4C7506E}"/>
              </a:ext>
            </a:extLst>
          </p:cNvPr>
          <p:cNvSpPr>
            <a:spLocks/>
          </p:cNvSpPr>
          <p:nvPr/>
        </p:nvSpPr>
        <p:spPr bwMode="auto">
          <a:xfrm>
            <a:off x="3056500" y="2883921"/>
            <a:ext cx="5149850" cy="1839913"/>
          </a:xfrm>
          <a:custGeom>
            <a:avLst/>
            <a:gdLst>
              <a:gd name="T0" fmla="*/ 6 w 1167"/>
              <a:gd name="T1" fmla="*/ 390 h 417"/>
              <a:gd name="T2" fmla="*/ 40 w 1167"/>
              <a:gd name="T3" fmla="*/ 375 h 417"/>
              <a:gd name="T4" fmla="*/ 56 w 1167"/>
              <a:gd name="T5" fmla="*/ 356 h 417"/>
              <a:gd name="T6" fmla="*/ 113 w 1167"/>
              <a:gd name="T7" fmla="*/ 352 h 417"/>
              <a:gd name="T8" fmla="*/ 134 w 1167"/>
              <a:gd name="T9" fmla="*/ 337 h 417"/>
              <a:gd name="T10" fmla="*/ 160 w 1167"/>
              <a:gd name="T11" fmla="*/ 333 h 417"/>
              <a:gd name="T12" fmla="*/ 178 w 1167"/>
              <a:gd name="T13" fmla="*/ 325 h 417"/>
              <a:gd name="T14" fmla="*/ 211 w 1167"/>
              <a:gd name="T15" fmla="*/ 313 h 417"/>
              <a:gd name="T16" fmla="*/ 235 w 1167"/>
              <a:gd name="T17" fmla="*/ 305 h 417"/>
              <a:gd name="T18" fmla="*/ 267 w 1167"/>
              <a:gd name="T19" fmla="*/ 297 h 417"/>
              <a:gd name="T20" fmla="*/ 293 w 1167"/>
              <a:gd name="T21" fmla="*/ 289 h 417"/>
              <a:gd name="T22" fmla="*/ 314 w 1167"/>
              <a:gd name="T23" fmla="*/ 285 h 417"/>
              <a:gd name="T24" fmla="*/ 331 w 1167"/>
              <a:gd name="T25" fmla="*/ 281 h 417"/>
              <a:gd name="T26" fmla="*/ 356 w 1167"/>
              <a:gd name="T27" fmla="*/ 269 h 417"/>
              <a:gd name="T28" fmla="*/ 381 w 1167"/>
              <a:gd name="T29" fmla="*/ 252 h 417"/>
              <a:gd name="T30" fmla="*/ 417 w 1167"/>
              <a:gd name="T31" fmla="*/ 252 h 417"/>
              <a:gd name="T32" fmla="*/ 460 w 1167"/>
              <a:gd name="T33" fmla="*/ 240 h 417"/>
              <a:gd name="T34" fmla="*/ 507 w 1167"/>
              <a:gd name="T35" fmla="*/ 227 h 417"/>
              <a:gd name="T36" fmla="*/ 519 w 1167"/>
              <a:gd name="T37" fmla="*/ 227 h 417"/>
              <a:gd name="T38" fmla="*/ 540 w 1167"/>
              <a:gd name="T39" fmla="*/ 227 h 417"/>
              <a:gd name="T40" fmla="*/ 551 w 1167"/>
              <a:gd name="T41" fmla="*/ 223 h 417"/>
              <a:gd name="T42" fmla="*/ 562 w 1167"/>
              <a:gd name="T43" fmla="*/ 223 h 417"/>
              <a:gd name="T44" fmla="*/ 572 w 1167"/>
              <a:gd name="T45" fmla="*/ 213 h 417"/>
              <a:gd name="T46" fmla="*/ 588 w 1167"/>
              <a:gd name="T47" fmla="*/ 213 h 417"/>
              <a:gd name="T48" fmla="*/ 603 w 1167"/>
              <a:gd name="T49" fmla="*/ 195 h 417"/>
              <a:gd name="T50" fmla="*/ 621 w 1167"/>
              <a:gd name="T51" fmla="*/ 190 h 417"/>
              <a:gd name="T52" fmla="*/ 634 w 1167"/>
              <a:gd name="T53" fmla="*/ 190 h 417"/>
              <a:gd name="T54" fmla="*/ 648 w 1167"/>
              <a:gd name="T55" fmla="*/ 190 h 417"/>
              <a:gd name="T56" fmla="*/ 665 w 1167"/>
              <a:gd name="T57" fmla="*/ 190 h 417"/>
              <a:gd name="T58" fmla="*/ 678 w 1167"/>
              <a:gd name="T59" fmla="*/ 185 h 417"/>
              <a:gd name="T60" fmla="*/ 691 w 1167"/>
              <a:gd name="T61" fmla="*/ 185 h 417"/>
              <a:gd name="T62" fmla="*/ 708 w 1167"/>
              <a:gd name="T63" fmla="*/ 185 h 417"/>
              <a:gd name="T64" fmla="*/ 721 w 1167"/>
              <a:gd name="T65" fmla="*/ 179 h 417"/>
              <a:gd name="T66" fmla="*/ 738 w 1167"/>
              <a:gd name="T67" fmla="*/ 173 h 417"/>
              <a:gd name="T68" fmla="*/ 747 w 1167"/>
              <a:gd name="T69" fmla="*/ 173 h 417"/>
              <a:gd name="T70" fmla="*/ 768 w 1167"/>
              <a:gd name="T71" fmla="*/ 167 h 417"/>
              <a:gd name="T72" fmla="*/ 781 w 1167"/>
              <a:gd name="T73" fmla="*/ 167 h 417"/>
              <a:gd name="T74" fmla="*/ 801 w 1167"/>
              <a:gd name="T75" fmla="*/ 167 h 417"/>
              <a:gd name="T76" fmla="*/ 812 w 1167"/>
              <a:gd name="T77" fmla="*/ 160 h 417"/>
              <a:gd name="T78" fmla="*/ 825 w 1167"/>
              <a:gd name="T79" fmla="*/ 160 h 417"/>
              <a:gd name="T80" fmla="*/ 835 w 1167"/>
              <a:gd name="T81" fmla="*/ 153 h 417"/>
              <a:gd name="T82" fmla="*/ 848 w 1167"/>
              <a:gd name="T83" fmla="*/ 145 h 417"/>
              <a:gd name="T84" fmla="*/ 863 w 1167"/>
              <a:gd name="T85" fmla="*/ 145 h 417"/>
              <a:gd name="T86" fmla="*/ 880 w 1167"/>
              <a:gd name="T87" fmla="*/ 145 h 417"/>
              <a:gd name="T88" fmla="*/ 888 w 1167"/>
              <a:gd name="T89" fmla="*/ 128 h 417"/>
              <a:gd name="T90" fmla="*/ 905 w 1167"/>
              <a:gd name="T91" fmla="*/ 128 h 417"/>
              <a:gd name="T92" fmla="*/ 919 w 1167"/>
              <a:gd name="T93" fmla="*/ 128 h 417"/>
              <a:gd name="T94" fmla="*/ 931 w 1167"/>
              <a:gd name="T95" fmla="*/ 118 h 417"/>
              <a:gd name="T96" fmla="*/ 942 w 1167"/>
              <a:gd name="T97" fmla="*/ 118 h 417"/>
              <a:gd name="T98" fmla="*/ 965 w 1167"/>
              <a:gd name="T99" fmla="*/ 96 h 417"/>
              <a:gd name="T100" fmla="*/ 976 w 1167"/>
              <a:gd name="T101" fmla="*/ 74 h 417"/>
              <a:gd name="T102" fmla="*/ 989 w 1167"/>
              <a:gd name="T103" fmla="*/ 63 h 417"/>
              <a:gd name="T104" fmla="*/ 1000 w 1167"/>
              <a:gd name="T105" fmla="*/ 51 h 417"/>
              <a:gd name="T106" fmla="*/ 1021 w 1167"/>
              <a:gd name="T107" fmla="*/ 51 h 417"/>
              <a:gd name="T108" fmla="*/ 1034 w 1167"/>
              <a:gd name="T109" fmla="*/ 38 h 417"/>
              <a:gd name="T110" fmla="*/ 1054 w 1167"/>
              <a:gd name="T111" fmla="*/ 38 h 417"/>
              <a:gd name="T112" fmla="*/ 1065 w 1167"/>
              <a:gd name="T113" fmla="*/ 38 h 417"/>
              <a:gd name="T114" fmla="*/ 1078 w 1167"/>
              <a:gd name="T115" fmla="*/ 38 h 417"/>
              <a:gd name="T116" fmla="*/ 1091 w 1167"/>
              <a:gd name="T117" fmla="*/ 20 h 417"/>
              <a:gd name="T118" fmla="*/ 1109 w 1167"/>
              <a:gd name="T119" fmla="*/ 0 h 417"/>
              <a:gd name="T120" fmla="*/ 1122 w 1167"/>
              <a:gd name="T121" fmla="*/ 0 h 417"/>
              <a:gd name="T122" fmla="*/ 1137 w 1167"/>
              <a:gd name="T123" fmla="*/ 0 h 417"/>
              <a:gd name="T124" fmla="*/ 1154 w 1167"/>
              <a:gd name="T1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7" h="417">
                <a:moveTo>
                  <a:pt x="0" y="417"/>
                </a:moveTo>
                <a:lnTo>
                  <a:pt x="0" y="417"/>
                </a:lnTo>
                <a:lnTo>
                  <a:pt x="0" y="417"/>
                </a:lnTo>
                <a:lnTo>
                  <a:pt x="1" y="417"/>
                </a:lnTo>
                <a:lnTo>
                  <a:pt x="1" y="409"/>
                </a:lnTo>
                <a:lnTo>
                  <a:pt x="3" y="409"/>
                </a:lnTo>
                <a:lnTo>
                  <a:pt x="3" y="406"/>
                </a:lnTo>
                <a:lnTo>
                  <a:pt x="5" y="406"/>
                </a:lnTo>
                <a:lnTo>
                  <a:pt x="5" y="398"/>
                </a:lnTo>
                <a:lnTo>
                  <a:pt x="6" y="398"/>
                </a:lnTo>
                <a:lnTo>
                  <a:pt x="6" y="390"/>
                </a:lnTo>
                <a:lnTo>
                  <a:pt x="8" y="390"/>
                </a:lnTo>
                <a:lnTo>
                  <a:pt x="8" y="387"/>
                </a:lnTo>
                <a:lnTo>
                  <a:pt x="14" y="387"/>
                </a:lnTo>
                <a:lnTo>
                  <a:pt x="14" y="379"/>
                </a:lnTo>
                <a:lnTo>
                  <a:pt x="19" y="379"/>
                </a:lnTo>
                <a:lnTo>
                  <a:pt x="19" y="375"/>
                </a:lnTo>
                <a:lnTo>
                  <a:pt x="29" y="375"/>
                </a:lnTo>
                <a:lnTo>
                  <a:pt x="29" y="375"/>
                </a:lnTo>
                <a:lnTo>
                  <a:pt x="31" y="375"/>
                </a:lnTo>
                <a:lnTo>
                  <a:pt x="31" y="375"/>
                </a:lnTo>
                <a:lnTo>
                  <a:pt x="40" y="375"/>
                </a:lnTo>
                <a:lnTo>
                  <a:pt x="40" y="371"/>
                </a:lnTo>
                <a:lnTo>
                  <a:pt x="42" y="371"/>
                </a:lnTo>
                <a:lnTo>
                  <a:pt x="42" y="368"/>
                </a:lnTo>
                <a:lnTo>
                  <a:pt x="45" y="368"/>
                </a:lnTo>
                <a:lnTo>
                  <a:pt x="45" y="364"/>
                </a:lnTo>
                <a:lnTo>
                  <a:pt x="52" y="364"/>
                </a:lnTo>
                <a:lnTo>
                  <a:pt x="52" y="360"/>
                </a:lnTo>
                <a:lnTo>
                  <a:pt x="53" y="360"/>
                </a:lnTo>
                <a:lnTo>
                  <a:pt x="53" y="356"/>
                </a:lnTo>
                <a:lnTo>
                  <a:pt x="56" y="356"/>
                </a:lnTo>
                <a:lnTo>
                  <a:pt x="56" y="356"/>
                </a:lnTo>
                <a:lnTo>
                  <a:pt x="58" y="356"/>
                </a:lnTo>
                <a:lnTo>
                  <a:pt x="58" y="352"/>
                </a:lnTo>
                <a:lnTo>
                  <a:pt x="71" y="352"/>
                </a:lnTo>
                <a:lnTo>
                  <a:pt x="71" y="352"/>
                </a:lnTo>
                <a:lnTo>
                  <a:pt x="73" y="352"/>
                </a:lnTo>
                <a:lnTo>
                  <a:pt x="73" y="352"/>
                </a:lnTo>
                <a:lnTo>
                  <a:pt x="79" y="352"/>
                </a:lnTo>
                <a:lnTo>
                  <a:pt x="79" y="352"/>
                </a:lnTo>
                <a:lnTo>
                  <a:pt x="89" y="352"/>
                </a:lnTo>
                <a:lnTo>
                  <a:pt x="89" y="352"/>
                </a:lnTo>
                <a:lnTo>
                  <a:pt x="113" y="352"/>
                </a:lnTo>
                <a:lnTo>
                  <a:pt x="113" y="348"/>
                </a:lnTo>
                <a:lnTo>
                  <a:pt x="123" y="348"/>
                </a:lnTo>
                <a:lnTo>
                  <a:pt x="123" y="344"/>
                </a:lnTo>
                <a:lnTo>
                  <a:pt x="125" y="344"/>
                </a:lnTo>
                <a:lnTo>
                  <a:pt x="125" y="344"/>
                </a:lnTo>
                <a:lnTo>
                  <a:pt x="129" y="344"/>
                </a:lnTo>
                <a:lnTo>
                  <a:pt x="129" y="341"/>
                </a:lnTo>
                <a:lnTo>
                  <a:pt x="133" y="341"/>
                </a:lnTo>
                <a:lnTo>
                  <a:pt x="133" y="337"/>
                </a:lnTo>
                <a:lnTo>
                  <a:pt x="134" y="337"/>
                </a:lnTo>
                <a:lnTo>
                  <a:pt x="134" y="337"/>
                </a:lnTo>
                <a:lnTo>
                  <a:pt x="136" y="337"/>
                </a:lnTo>
                <a:lnTo>
                  <a:pt x="136" y="337"/>
                </a:lnTo>
                <a:lnTo>
                  <a:pt x="144" y="337"/>
                </a:lnTo>
                <a:lnTo>
                  <a:pt x="144" y="337"/>
                </a:lnTo>
                <a:lnTo>
                  <a:pt x="147" y="337"/>
                </a:lnTo>
                <a:lnTo>
                  <a:pt x="147" y="337"/>
                </a:lnTo>
                <a:lnTo>
                  <a:pt x="152" y="337"/>
                </a:lnTo>
                <a:lnTo>
                  <a:pt x="152" y="333"/>
                </a:lnTo>
                <a:lnTo>
                  <a:pt x="157" y="333"/>
                </a:lnTo>
                <a:lnTo>
                  <a:pt x="157" y="333"/>
                </a:lnTo>
                <a:lnTo>
                  <a:pt x="160" y="333"/>
                </a:lnTo>
                <a:lnTo>
                  <a:pt x="160" y="325"/>
                </a:lnTo>
                <a:lnTo>
                  <a:pt x="162" y="325"/>
                </a:lnTo>
                <a:lnTo>
                  <a:pt x="162" y="325"/>
                </a:lnTo>
                <a:lnTo>
                  <a:pt x="168" y="325"/>
                </a:lnTo>
                <a:lnTo>
                  <a:pt x="168" y="325"/>
                </a:lnTo>
                <a:lnTo>
                  <a:pt x="175" y="325"/>
                </a:lnTo>
                <a:lnTo>
                  <a:pt x="175" y="325"/>
                </a:lnTo>
                <a:lnTo>
                  <a:pt x="176" y="325"/>
                </a:lnTo>
                <a:lnTo>
                  <a:pt x="176" y="325"/>
                </a:lnTo>
                <a:lnTo>
                  <a:pt x="178" y="325"/>
                </a:lnTo>
                <a:lnTo>
                  <a:pt x="178" y="325"/>
                </a:lnTo>
                <a:lnTo>
                  <a:pt x="181" y="325"/>
                </a:lnTo>
                <a:lnTo>
                  <a:pt x="181" y="321"/>
                </a:lnTo>
                <a:lnTo>
                  <a:pt x="191" y="321"/>
                </a:lnTo>
                <a:lnTo>
                  <a:pt x="191" y="321"/>
                </a:lnTo>
                <a:lnTo>
                  <a:pt x="193" y="321"/>
                </a:lnTo>
                <a:lnTo>
                  <a:pt x="193" y="321"/>
                </a:lnTo>
                <a:lnTo>
                  <a:pt x="202" y="321"/>
                </a:lnTo>
                <a:lnTo>
                  <a:pt x="202" y="317"/>
                </a:lnTo>
                <a:lnTo>
                  <a:pt x="209" y="317"/>
                </a:lnTo>
                <a:lnTo>
                  <a:pt x="209" y="313"/>
                </a:lnTo>
                <a:lnTo>
                  <a:pt x="211" y="313"/>
                </a:lnTo>
                <a:lnTo>
                  <a:pt x="211" y="309"/>
                </a:lnTo>
                <a:lnTo>
                  <a:pt x="214" y="309"/>
                </a:lnTo>
                <a:lnTo>
                  <a:pt x="214" y="309"/>
                </a:lnTo>
                <a:lnTo>
                  <a:pt x="220" y="309"/>
                </a:lnTo>
                <a:lnTo>
                  <a:pt x="220" y="309"/>
                </a:lnTo>
                <a:lnTo>
                  <a:pt x="223" y="309"/>
                </a:lnTo>
                <a:lnTo>
                  <a:pt x="223" y="305"/>
                </a:lnTo>
                <a:lnTo>
                  <a:pt x="227" y="305"/>
                </a:lnTo>
                <a:lnTo>
                  <a:pt x="227" y="305"/>
                </a:lnTo>
                <a:lnTo>
                  <a:pt x="235" y="305"/>
                </a:lnTo>
                <a:lnTo>
                  <a:pt x="235" y="305"/>
                </a:lnTo>
                <a:lnTo>
                  <a:pt x="246" y="305"/>
                </a:lnTo>
                <a:lnTo>
                  <a:pt x="246" y="305"/>
                </a:lnTo>
                <a:lnTo>
                  <a:pt x="248" y="305"/>
                </a:lnTo>
                <a:lnTo>
                  <a:pt x="248" y="305"/>
                </a:lnTo>
                <a:lnTo>
                  <a:pt x="251" y="305"/>
                </a:lnTo>
                <a:lnTo>
                  <a:pt x="251" y="301"/>
                </a:lnTo>
                <a:lnTo>
                  <a:pt x="254" y="301"/>
                </a:lnTo>
                <a:lnTo>
                  <a:pt x="254" y="297"/>
                </a:lnTo>
                <a:lnTo>
                  <a:pt x="262" y="297"/>
                </a:lnTo>
                <a:lnTo>
                  <a:pt x="262" y="297"/>
                </a:lnTo>
                <a:lnTo>
                  <a:pt x="267" y="297"/>
                </a:lnTo>
                <a:lnTo>
                  <a:pt x="267" y="289"/>
                </a:lnTo>
                <a:lnTo>
                  <a:pt x="271" y="289"/>
                </a:lnTo>
                <a:lnTo>
                  <a:pt x="271" y="289"/>
                </a:lnTo>
                <a:lnTo>
                  <a:pt x="274" y="289"/>
                </a:lnTo>
                <a:lnTo>
                  <a:pt x="274" y="289"/>
                </a:lnTo>
                <a:lnTo>
                  <a:pt x="280" y="289"/>
                </a:lnTo>
                <a:lnTo>
                  <a:pt x="280" y="289"/>
                </a:lnTo>
                <a:lnTo>
                  <a:pt x="290" y="289"/>
                </a:lnTo>
                <a:lnTo>
                  <a:pt x="290" y="289"/>
                </a:lnTo>
                <a:lnTo>
                  <a:pt x="293" y="289"/>
                </a:lnTo>
                <a:lnTo>
                  <a:pt x="293" y="289"/>
                </a:lnTo>
                <a:lnTo>
                  <a:pt x="295" y="289"/>
                </a:lnTo>
                <a:lnTo>
                  <a:pt x="295" y="289"/>
                </a:lnTo>
                <a:lnTo>
                  <a:pt x="301" y="289"/>
                </a:lnTo>
                <a:lnTo>
                  <a:pt x="301" y="289"/>
                </a:lnTo>
                <a:lnTo>
                  <a:pt x="303" y="289"/>
                </a:lnTo>
                <a:lnTo>
                  <a:pt x="303" y="289"/>
                </a:lnTo>
                <a:lnTo>
                  <a:pt x="309" y="289"/>
                </a:lnTo>
                <a:lnTo>
                  <a:pt x="309" y="285"/>
                </a:lnTo>
                <a:lnTo>
                  <a:pt x="313" y="285"/>
                </a:lnTo>
                <a:lnTo>
                  <a:pt x="313" y="285"/>
                </a:lnTo>
                <a:lnTo>
                  <a:pt x="314" y="285"/>
                </a:lnTo>
                <a:lnTo>
                  <a:pt x="314" y="285"/>
                </a:lnTo>
                <a:lnTo>
                  <a:pt x="316" y="285"/>
                </a:lnTo>
                <a:lnTo>
                  <a:pt x="316" y="285"/>
                </a:lnTo>
                <a:lnTo>
                  <a:pt x="319" y="285"/>
                </a:lnTo>
                <a:lnTo>
                  <a:pt x="319" y="285"/>
                </a:lnTo>
                <a:lnTo>
                  <a:pt x="324" y="285"/>
                </a:lnTo>
                <a:lnTo>
                  <a:pt x="324" y="285"/>
                </a:lnTo>
                <a:lnTo>
                  <a:pt x="326" y="285"/>
                </a:lnTo>
                <a:lnTo>
                  <a:pt x="326" y="285"/>
                </a:lnTo>
                <a:lnTo>
                  <a:pt x="331" y="285"/>
                </a:lnTo>
                <a:lnTo>
                  <a:pt x="331" y="281"/>
                </a:lnTo>
                <a:lnTo>
                  <a:pt x="345" y="281"/>
                </a:lnTo>
                <a:lnTo>
                  <a:pt x="345" y="277"/>
                </a:lnTo>
                <a:lnTo>
                  <a:pt x="347" y="277"/>
                </a:lnTo>
                <a:lnTo>
                  <a:pt x="347" y="277"/>
                </a:lnTo>
                <a:lnTo>
                  <a:pt x="348" y="277"/>
                </a:lnTo>
                <a:lnTo>
                  <a:pt x="348" y="277"/>
                </a:lnTo>
                <a:lnTo>
                  <a:pt x="350" y="277"/>
                </a:lnTo>
                <a:lnTo>
                  <a:pt x="350" y="273"/>
                </a:lnTo>
                <a:lnTo>
                  <a:pt x="352" y="273"/>
                </a:lnTo>
                <a:lnTo>
                  <a:pt x="352" y="269"/>
                </a:lnTo>
                <a:lnTo>
                  <a:pt x="356" y="269"/>
                </a:lnTo>
                <a:lnTo>
                  <a:pt x="356" y="269"/>
                </a:lnTo>
                <a:lnTo>
                  <a:pt x="360" y="269"/>
                </a:lnTo>
                <a:lnTo>
                  <a:pt x="360" y="265"/>
                </a:lnTo>
                <a:lnTo>
                  <a:pt x="369" y="265"/>
                </a:lnTo>
                <a:lnTo>
                  <a:pt x="369" y="261"/>
                </a:lnTo>
                <a:lnTo>
                  <a:pt x="371" y="261"/>
                </a:lnTo>
                <a:lnTo>
                  <a:pt x="371" y="257"/>
                </a:lnTo>
                <a:lnTo>
                  <a:pt x="373" y="257"/>
                </a:lnTo>
                <a:lnTo>
                  <a:pt x="373" y="252"/>
                </a:lnTo>
                <a:lnTo>
                  <a:pt x="381" y="252"/>
                </a:lnTo>
                <a:lnTo>
                  <a:pt x="381" y="252"/>
                </a:lnTo>
                <a:lnTo>
                  <a:pt x="382" y="252"/>
                </a:lnTo>
                <a:lnTo>
                  <a:pt x="382" y="252"/>
                </a:lnTo>
                <a:lnTo>
                  <a:pt x="384" y="252"/>
                </a:lnTo>
                <a:lnTo>
                  <a:pt x="384" y="252"/>
                </a:lnTo>
                <a:lnTo>
                  <a:pt x="386" y="252"/>
                </a:lnTo>
                <a:lnTo>
                  <a:pt x="386" y="252"/>
                </a:lnTo>
                <a:lnTo>
                  <a:pt x="395" y="252"/>
                </a:lnTo>
                <a:lnTo>
                  <a:pt x="395" y="252"/>
                </a:lnTo>
                <a:lnTo>
                  <a:pt x="408" y="252"/>
                </a:lnTo>
                <a:lnTo>
                  <a:pt x="408" y="252"/>
                </a:lnTo>
                <a:lnTo>
                  <a:pt x="417" y="252"/>
                </a:lnTo>
                <a:lnTo>
                  <a:pt x="417" y="252"/>
                </a:lnTo>
                <a:lnTo>
                  <a:pt x="421" y="252"/>
                </a:lnTo>
                <a:lnTo>
                  <a:pt x="421" y="248"/>
                </a:lnTo>
                <a:lnTo>
                  <a:pt x="429" y="248"/>
                </a:lnTo>
                <a:lnTo>
                  <a:pt x="429" y="248"/>
                </a:lnTo>
                <a:lnTo>
                  <a:pt x="439" y="248"/>
                </a:lnTo>
                <a:lnTo>
                  <a:pt x="439" y="244"/>
                </a:lnTo>
                <a:lnTo>
                  <a:pt x="442" y="244"/>
                </a:lnTo>
                <a:lnTo>
                  <a:pt x="442" y="244"/>
                </a:lnTo>
                <a:lnTo>
                  <a:pt x="460" y="244"/>
                </a:lnTo>
                <a:lnTo>
                  <a:pt x="460" y="240"/>
                </a:lnTo>
                <a:lnTo>
                  <a:pt x="468" y="240"/>
                </a:lnTo>
                <a:lnTo>
                  <a:pt x="468" y="236"/>
                </a:lnTo>
                <a:lnTo>
                  <a:pt x="485" y="236"/>
                </a:lnTo>
                <a:lnTo>
                  <a:pt x="485" y="227"/>
                </a:lnTo>
                <a:lnTo>
                  <a:pt x="486" y="227"/>
                </a:lnTo>
                <a:lnTo>
                  <a:pt x="486" y="227"/>
                </a:lnTo>
                <a:lnTo>
                  <a:pt x="489" y="227"/>
                </a:lnTo>
                <a:lnTo>
                  <a:pt x="489" y="227"/>
                </a:lnTo>
                <a:lnTo>
                  <a:pt x="506" y="227"/>
                </a:lnTo>
                <a:lnTo>
                  <a:pt x="506" y="227"/>
                </a:lnTo>
                <a:lnTo>
                  <a:pt x="507" y="227"/>
                </a:lnTo>
                <a:lnTo>
                  <a:pt x="507" y="227"/>
                </a:lnTo>
                <a:lnTo>
                  <a:pt x="509" y="227"/>
                </a:lnTo>
                <a:lnTo>
                  <a:pt x="509" y="227"/>
                </a:lnTo>
                <a:lnTo>
                  <a:pt x="511" y="227"/>
                </a:lnTo>
                <a:lnTo>
                  <a:pt x="511" y="227"/>
                </a:lnTo>
                <a:lnTo>
                  <a:pt x="515" y="227"/>
                </a:lnTo>
                <a:lnTo>
                  <a:pt x="515" y="227"/>
                </a:lnTo>
                <a:lnTo>
                  <a:pt x="517" y="227"/>
                </a:lnTo>
                <a:lnTo>
                  <a:pt x="517" y="227"/>
                </a:lnTo>
                <a:lnTo>
                  <a:pt x="519" y="227"/>
                </a:lnTo>
                <a:lnTo>
                  <a:pt x="519" y="227"/>
                </a:lnTo>
                <a:lnTo>
                  <a:pt x="522" y="227"/>
                </a:lnTo>
                <a:lnTo>
                  <a:pt x="522" y="227"/>
                </a:lnTo>
                <a:lnTo>
                  <a:pt x="524" y="227"/>
                </a:lnTo>
                <a:lnTo>
                  <a:pt x="524" y="227"/>
                </a:lnTo>
                <a:lnTo>
                  <a:pt x="528" y="227"/>
                </a:lnTo>
                <a:lnTo>
                  <a:pt x="528" y="227"/>
                </a:lnTo>
                <a:lnTo>
                  <a:pt x="530" y="227"/>
                </a:lnTo>
                <a:lnTo>
                  <a:pt x="530" y="227"/>
                </a:lnTo>
                <a:lnTo>
                  <a:pt x="532" y="227"/>
                </a:lnTo>
                <a:lnTo>
                  <a:pt x="532" y="227"/>
                </a:lnTo>
                <a:lnTo>
                  <a:pt x="540" y="227"/>
                </a:lnTo>
                <a:lnTo>
                  <a:pt x="540" y="227"/>
                </a:lnTo>
                <a:lnTo>
                  <a:pt x="541" y="227"/>
                </a:lnTo>
                <a:lnTo>
                  <a:pt x="541" y="227"/>
                </a:lnTo>
                <a:lnTo>
                  <a:pt x="543" y="227"/>
                </a:lnTo>
                <a:lnTo>
                  <a:pt x="543" y="227"/>
                </a:lnTo>
                <a:lnTo>
                  <a:pt x="545" y="227"/>
                </a:lnTo>
                <a:lnTo>
                  <a:pt x="545" y="227"/>
                </a:lnTo>
                <a:lnTo>
                  <a:pt x="546" y="227"/>
                </a:lnTo>
                <a:lnTo>
                  <a:pt x="546" y="227"/>
                </a:lnTo>
                <a:lnTo>
                  <a:pt x="551" y="227"/>
                </a:lnTo>
                <a:lnTo>
                  <a:pt x="551" y="223"/>
                </a:lnTo>
                <a:lnTo>
                  <a:pt x="553" y="223"/>
                </a:lnTo>
                <a:lnTo>
                  <a:pt x="553" y="223"/>
                </a:lnTo>
                <a:lnTo>
                  <a:pt x="554" y="223"/>
                </a:lnTo>
                <a:lnTo>
                  <a:pt x="554" y="223"/>
                </a:lnTo>
                <a:lnTo>
                  <a:pt x="556" y="223"/>
                </a:lnTo>
                <a:lnTo>
                  <a:pt x="556" y="223"/>
                </a:lnTo>
                <a:lnTo>
                  <a:pt x="558" y="223"/>
                </a:lnTo>
                <a:lnTo>
                  <a:pt x="558" y="223"/>
                </a:lnTo>
                <a:lnTo>
                  <a:pt x="561" y="223"/>
                </a:lnTo>
                <a:lnTo>
                  <a:pt x="561" y="223"/>
                </a:lnTo>
                <a:lnTo>
                  <a:pt x="562" y="223"/>
                </a:lnTo>
                <a:lnTo>
                  <a:pt x="562" y="223"/>
                </a:lnTo>
                <a:lnTo>
                  <a:pt x="566" y="223"/>
                </a:lnTo>
                <a:lnTo>
                  <a:pt x="566" y="218"/>
                </a:lnTo>
                <a:lnTo>
                  <a:pt x="567" y="218"/>
                </a:lnTo>
                <a:lnTo>
                  <a:pt x="567" y="218"/>
                </a:lnTo>
                <a:lnTo>
                  <a:pt x="569" y="218"/>
                </a:lnTo>
                <a:lnTo>
                  <a:pt x="569" y="218"/>
                </a:lnTo>
                <a:lnTo>
                  <a:pt x="571" y="218"/>
                </a:lnTo>
                <a:lnTo>
                  <a:pt x="571" y="213"/>
                </a:lnTo>
                <a:lnTo>
                  <a:pt x="572" y="213"/>
                </a:lnTo>
                <a:lnTo>
                  <a:pt x="572" y="213"/>
                </a:lnTo>
                <a:lnTo>
                  <a:pt x="574" y="213"/>
                </a:lnTo>
                <a:lnTo>
                  <a:pt x="574" y="213"/>
                </a:lnTo>
                <a:lnTo>
                  <a:pt x="575" y="213"/>
                </a:lnTo>
                <a:lnTo>
                  <a:pt x="575" y="213"/>
                </a:lnTo>
                <a:lnTo>
                  <a:pt x="577" y="213"/>
                </a:lnTo>
                <a:lnTo>
                  <a:pt x="577" y="213"/>
                </a:lnTo>
                <a:lnTo>
                  <a:pt x="585" y="213"/>
                </a:lnTo>
                <a:lnTo>
                  <a:pt x="585" y="213"/>
                </a:lnTo>
                <a:lnTo>
                  <a:pt x="587" y="213"/>
                </a:lnTo>
                <a:lnTo>
                  <a:pt x="587" y="213"/>
                </a:lnTo>
                <a:lnTo>
                  <a:pt x="588" y="213"/>
                </a:lnTo>
                <a:lnTo>
                  <a:pt x="588" y="213"/>
                </a:lnTo>
                <a:lnTo>
                  <a:pt x="593" y="213"/>
                </a:lnTo>
                <a:lnTo>
                  <a:pt x="593" y="204"/>
                </a:lnTo>
                <a:lnTo>
                  <a:pt x="597" y="204"/>
                </a:lnTo>
                <a:lnTo>
                  <a:pt x="597" y="199"/>
                </a:lnTo>
                <a:lnTo>
                  <a:pt x="598" y="199"/>
                </a:lnTo>
                <a:lnTo>
                  <a:pt x="598" y="199"/>
                </a:lnTo>
                <a:lnTo>
                  <a:pt x="600" y="199"/>
                </a:lnTo>
                <a:lnTo>
                  <a:pt x="600" y="199"/>
                </a:lnTo>
                <a:lnTo>
                  <a:pt x="603" y="199"/>
                </a:lnTo>
                <a:lnTo>
                  <a:pt x="603" y="195"/>
                </a:lnTo>
                <a:lnTo>
                  <a:pt x="606" y="195"/>
                </a:lnTo>
                <a:lnTo>
                  <a:pt x="606" y="190"/>
                </a:lnTo>
                <a:lnTo>
                  <a:pt x="608" y="190"/>
                </a:lnTo>
                <a:lnTo>
                  <a:pt x="608" y="190"/>
                </a:lnTo>
                <a:lnTo>
                  <a:pt x="610" y="190"/>
                </a:lnTo>
                <a:lnTo>
                  <a:pt x="610" y="190"/>
                </a:lnTo>
                <a:lnTo>
                  <a:pt x="611" y="190"/>
                </a:lnTo>
                <a:lnTo>
                  <a:pt x="611" y="190"/>
                </a:lnTo>
                <a:lnTo>
                  <a:pt x="613" y="190"/>
                </a:lnTo>
                <a:lnTo>
                  <a:pt x="613" y="190"/>
                </a:lnTo>
                <a:lnTo>
                  <a:pt x="621" y="190"/>
                </a:lnTo>
                <a:lnTo>
                  <a:pt x="621" y="190"/>
                </a:lnTo>
                <a:lnTo>
                  <a:pt x="622" y="190"/>
                </a:lnTo>
                <a:lnTo>
                  <a:pt x="622" y="190"/>
                </a:lnTo>
                <a:lnTo>
                  <a:pt x="624" y="190"/>
                </a:lnTo>
                <a:lnTo>
                  <a:pt x="624" y="190"/>
                </a:lnTo>
                <a:lnTo>
                  <a:pt x="631" y="190"/>
                </a:lnTo>
                <a:lnTo>
                  <a:pt x="631" y="190"/>
                </a:lnTo>
                <a:lnTo>
                  <a:pt x="632" y="190"/>
                </a:lnTo>
                <a:lnTo>
                  <a:pt x="632" y="190"/>
                </a:lnTo>
                <a:lnTo>
                  <a:pt x="634" y="190"/>
                </a:lnTo>
                <a:lnTo>
                  <a:pt x="634" y="190"/>
                </a:lnTo>
                <a:lnTo>
                  <a:pt x="635" y="190"/>
                </a:lnTo>
                <a:lnTo>
                  <a:pt x="635" y="190"/>
                </a:lnTo>
                <a:lnTo>
                  <a:pt x="642" y="190"/>
                </a:lnTo>
                <a:lnTo>
                  <a:pt x="642" y="190"/>
                </a:lnTo>
                <a:lnTo>
                  <a:pt x="644" y="190"/>
                </a:lnTo>
                <a:lnTo>
                  <a:pt x="644" y="190"/>
                </a:lnTo>
                <a:lnTo>
                  <a:pt x="645" y="190"/>
                </a:lnTo>
                <a:lnTo>
                  <a:pt x="645" y="190"/>
                </a:lnTo>
                <a:lnTo>
                  <a:pt x="647" y="190"/>
                </a:lnTo>
                <a:lnTo>
                  <a:pt x="647" y="190"/>
                </a:lnTo>
                <a:lnTo>
                  <a:pt x="648" y="190"/>
                </a:lnTo>
                <a:lnTo>
                  <a:pt x="648" y="190"/>
                </a:lnTo>
                <a:lnTo>
                  <a:pt x="653" y="190"/>
                </a:lnTo>
                <a:lnTo>
                  <a:pt x="653" y="190"/>
                </a:lnTo>
                <a:lnTo>
                  <a:pt x="655" y="190"/>
                </a:lnTo>
                <a:lnTo>
                  <a:pt x="655" y="190"/>
                </a:lnTo>
                <a:lnTo>
                  <a:pt x="657" y="190"/>
                </a:lnTo>
                <a:lnTo>
                  <a:pt x="657" y="190"/>
                </a:lnTo>
                <a:lnTo>
                  <a:pt x="660" y="190"/>
                </a:lnTo>
                <a:lnTo>
                  <a:pt x="660" y="190"/>
                </a:lnTo>
                <a:lnTo>
                  <a:pt x="665" y="190"/>
                </a:lnTo>
                <a:lnTo>
                  <a:pt x="665" y="190"/>
                </a:lnTo>
                <a:lnTo>
                  <a:pt x="666" y="190"/>
                </a:lnTo>
                <a:lnTo>
                  <a:pt x="666" y="190"/>
                </a:lnTo>
                <a:lnTo>
                  <a:pt x="668" y="190"/>
                </a:lnTo>
                <a:lnTo>
                  <a:pt x="668" y="190"/>
                </a:lnTo>
                <a:lnTo>
                  <a:pt x="670" y="190"/>
                </a:lnTo>
                <a:lnTo>
                  <a:pt x="670" y="185"/>
                </a:lnTo>
                <a:lnTo>
                  <a:pt x="671" y="185"/>
                </a:lnTo>
                <a:lnTo>
                  <a:pt x="671" y="185"/>
                </a:lnTo>
                <a:lnTo>
                  <a:pt x="676" y="185"/>
                </a:lnTo>
                <a:lnTo>
                  <a:pt x="676" y="185"/>
                </a:lnTo>
                <a:lnTo>
                  <a:pt x="678" y="185"/>
                </a:lnTo>
                <a:lnTo>
                  <a:pt x="678" y="185"/>
                </a:lnTo>
                <a:lnTo>
                  <a:pt x="679" y="185"/>
                </a:lnTo>
                <a:lnTo>
                  <a:pt x="679" y="185"/>
                </a:lnTo>
                <a:lnTo>
                  <a:pt x="681" y="185"/>
                </a:lnTo>
                <a:lnTo>
                  <a:pt x="681" y="185"/>
                </a:lnTo>
                <a:lnTo>
                  <a:pt x="687" y="185"/>
                </a:lnTo>
                <a:lnTo>
                  <a:pt x="687" y="185"/>
                </a:lnTo>
                <a:lnTo>
                  <a:pt x="689" y="185"/>
                </a:lnTo>
                <a:lnTo>
                  <a:pt x="689" y="185"/>
                </a:lnTo>
                <a:lnTo>
                  <a:pt x="691" y="185"/>
                </a:lnTo>
                <a:lnTo>
                  <a:pt x="691" y="185"/>
                </a:lnTo>
                <a:lnTo>
                  <a:pt x="694" y="185"/>
                </a:lnTo>
                <a:lnTo>
                  <a:pt x="694" y="185"/>
                </a:lnTo>
                <a:lnTo>
                  <a:pt x="699" y="185"/>
                </a:lnTo>
                <a:lnTo>
                  <a:pt x="699" y="185"/>
                </a:lnTo>
                <a:lnTo>
                  <a:pt x="700" y="185"/>
                </a:lnTo>
                <a:lnTo>
                  <a:pt x="700" y="185"/>
                </a:lnTo>
                <a:lnTo>
                  <a:pt x="702" y="185"/>
                </a:lnTo>
                <a:lnTo>
                  <a:pt x="702" y="185"/>
                </a:lnTo>
                <a:lnTo>
                  <a:pt x="705" y="185"/>
                </a:lnTo>
                <a:lnTo>
                  <a:pt x="705" y="185"/>
                </a:lnTo>
                <a:lnTo>
                  <a:pt x="708" y="185"/>
                </a:lnTo>
                <a:lnTo>
                  <a:pt x="708" y="185"/>
                </a:lnTo>
                <a:lnTo>
                  <a:pt x="710" y="185"/>
                </a:lnTo>
                <a:lnTo>
                  <a:pt x="710" y="179"/>
                </a:lnTo>
                <a:lnTo>
                  <a:pt x="713" y="179"/>
                </a:lnTo>
                <a:lnTo>
                  <a:pt x="713" y="179"/>
                </a:lnTo>
                <a:lnTo>
                  <a:pt x="715" y="179"/>
                </a:lnTo>
                <a:lnTo>
                  <a:pt x="715" y="179"/>
                </a:lnTo>
                <a:lnTo>
                  <a:pt x="717" y="179"/>
                </a:lnTo>
                <a:lnTo>
                  <a:pt x="717" y="179"/>
                </a:lnTo>
                <a:lnTo>
                  <a:pt x="721" y="179"/>
                </a:lnTo>
                <a:lnTo>
                  <a:pt x="721" y="179"/>
                </a:lnTo>
                <a:lnTo>
                  <a:pt x="725" y="179"/>
                </a:lnTo>
                <a:lnTo>
                  <a:pt x="725" y="179"/>
                </a:lnTo>
                <a:lnTo>
                  <a:pt x="726" y="179"/>
                </a:lnTo>
                <a:lnTo>
                  <a:pt x="726" y="179"/>
                </a:lnTo>
                <a:lnTo>
                  <a:pt x="733" y="179"/>
                </a:lnTo>
                <a:lnTo>
                  <a:pt x="733" y="179"/>
                </a:lnTo>
                <a:lnTo>
                  <a:pt x="734" y="179"/>
                </a:lnTo>
                <a:lnTo>
                  <a:pt x="734" y="179"/>
                </a:lnTo>
                <a:lnTo>
                  <a:pt x="736" y="179"/>
                </a:lnTo>
                <a:lnTo>
                  <a:pt x="736" y="173"/>
                </a:lnTo>
                <a:lnTo>
                  <a:pt x="738" y="173"/>
                </a:lnTo>
                <a:lnTo>
                  <a:pt x="738" y="173"/>
                </a:lnTo>
                <a:lnTo>
                  <a:pt x="739" y="173"/>
                </a:lnTo>
                <a:lnTo>
                  <a:pt x="739" y="173"/>
                </a:lnTo>
                <a:lnTo>
                  <a:pt x="741" y="173"/>
                </a:lnTo>
                <a:lnTo>
                  <a:pt x="741" y="173"/>
                </a:lnTo>
                <a:lnTo>
                  <a:pt x="744" y="173"/>
                </a:lnTo>
                <a:lnTo>
                  <a:pt x="744" y="173"/>
                </a:lnTo>
                <a:lnTo>
                  <a:pt x="746" y="173"/>
                </a:lnTo>
                <a:lnTo>
                  <a:pt x="746" y="173"/>
                </a:lnTo>
                <a:lnTo>
                  <a:pt x="747" y="173"/>
                </a:lnTo>
                <a:lnTo>
                  <a:pt x="747" y="173"/>
                </a:lnTo>
                <a:lnTo>
                  <a:pt x="749" y="173"/>
                </a:lnTo>
                <a:lnTo>
                  <a:pt x="749" y="173"/>
                </a:lnTo>
                <a:lnTo>
                  <a:pt x="755" y="173"/>
                </a:lnTo>
                <a:lnTo>
                  <a:pt x="755" y="173"/>
                </a:lnTo>
                <a:lnTo>
                  <a:pt x="757" y="173"/>
                </a:lnTo>
                <a:lnTo>
                  <a:pt x="757" y="167"/>
                </a:lnTo>
                <a:lnTo>
                  <a:pt x="759" y="167"/>
                </a:lnTo>
                <a:lnTo>
                  <a:pt x="759" y="167"/>
                </a:lnTo>
                <a:lnTo>
                  <a:pt x="767" y="167"/>
                </a:lnTo>
                <a:lnTo>
                  <a:pt x="767" y="167"/>
                </a:lnTo>
                <a:lnTo>
                  <a:pt x="768" y="167"/>
                </a:lnTo>
                <a:lnTo>
                  <a:pt x="768" y="167"/>
                </a:lnTo>
                <a:lnTo>
                  <a:pt x="773" y="167"/>
                </a:lnTo>
                <a:lnTo>
                  <a:pt x="773" y="167"/>
                </a:lnTo>
                <a:lnTo>
                  <a:pt x="777" y="167"/>
                </a:lnTo>
                <a:lnTo>
                  <a:pt x="777" y="167"/>
                </a:lnTo>
                <a:lnTo>
                  <a:pt x="778" y="167"/>
                </a:lnTo>
                <a:lnTo>
                  <a:pt x="778" y="167"/>
                </a:lnTo>
                <a:lnTo>
                  <a:pt x="780" y="167"/>
                </a:lnTo>
                <a:lnTo>
                  <a:pt x="780" y="167"/>
                </a:lnTo>
                <a:lnTo>
                  <a:pt x="781" y="167"/>
                </a:lnTo>
                <a:lnTo>
                  <a:pt x="781" y="167"/>
                </a:lnTo>
                <a:lnTo>
                  <a:pt x="783" y="167"/>
                </a:lnTo>
                <a:lnTo>
                  <a:pt x="783" y="167"/>
                </a:lnTo>
                <a:lnTo>
                  <a:pt x="790" y="167"/>
                </a:lnTo>
                <a:lnTo>
                  <a:pt x="790" y="167"/>
                </a:lnTo>
                <a:lnTo>
                  <a:pt x="791" y="167"/>
                </a:lnTo>
                <a:lnTo>
                  <a:pt x="791" y="167"/>
                </a:lnTo>
                <a:lnTo>
                  <a:pt x="793" y="167"/>
                </a:lnTo>
                <a:lnTo>
                  <a:pt x="793" y="167"/>
                </a:lnTo>
                <a:lnTo>
                  <a:pt x="796" y="167"/>
                </a:lnTo>
                <a:lnTo>
                  <a:pt x="796" y="167"/>
                </a:lnTo>
                <a:lnTo>
                  <a:pt x="801" y="167"/>
                </a:lnTo>
                <a:lnTo>
                  <a:pt x="801" y="167"/>
                </a:lnTo>
                <a:lnTo>
                  <a:pt x="802" y="167"/>
                </a:lnTo>
                <a:lnTo>
                  <a:pt x="802" y="167"/>
                </a:lnTo>
                <a:lnTo>
                  <a:pt x="804" y="167"/>
                </a:lnTo>
                <a:lnTo>
                  <a:pt x="804" y="167"/>
                </a:lnTo>
                <a:lnTo>
                  <a:pt x="806" y="167"/>
                </a:lnTo>
                <a:lnTo>
                  <a:pt x="806" y="167"/>
                </a:lnTo>
                <a:lnTo>
                  <a:pt x="807" y="167"/>
                </a:lnTo>
                <a:lnTo>
                  <a:pt x="807" y="167"/>
                </a:lnTo>
                <a:lnTo>
                  <a:pt x="812" y="167"/>
                </a:lnTo>
                <a:lnTo>
                  <a:pt x="812" y="160"/>
                </a:lnTo>
                <a:lnTo>
                  <a:pt x="814" y="160"/>
                </a:lnTo>
                <a:lnTo>
                  <a:pt x="814" y="160"/>
                </a:lnTo>
                <a:lnTo>
                  <a:pt x="815" y="160"/>
                </a:lnTo>
                <a:lnTo>
                  <a:pt x="815" y="160"/>
                </a:lnTo>
                <a:lnTo>
                  <a:pt x="817" y="160"/>
                </a:lnTo>
                <a:lnTo>
                  <a:pt x="817" y="160"/>
                </a:lnTo>
                <a:lnTo>
                  <a:pt x="819" y="160"/>
                </a:lnTo>
                <a:lnTo>
                  <a:pt x="819" y="160"/>
                </a:lnTo>
                <a:lnTo>
                  <a:pt x="824" y="160"/>
                </a:lnTo>
                <a:lnTo>
                  <a:pt x="824" y="160"/>
                </a:lnTo>
                <a:lnTo>
                  <a:pt x="825" y="160"/>
                </a:lnTo>
                <a:lnTo>
                  <a:pt x="825" y="160"/>
                </a:lnTo>
                <a:lnTo>
                  <a:pt x="827" y="160"/>
                </a:lnTo>
                <a:lnTo>
                  <a:pt x="827" y="160"/>
                </a:lnTo>
                <a:lnTo>
                  <a:pt x="828" y="160"/>
                </a:lnTo>
                <a:lnTo>
                  <a:pt x="828" y="160"/>
                </a:lnTo>
                <a:lnTo>
                  <a:pt x="830" y="160"/>
                </a:lnTo>
                <a:lnTo>
                  <a:pt x="830" y="160"/>
                </a:lnTo>
                <a:lnTo>
                  <a:pt x="833" y="160"/>
                </a:lnTo>
                <a:lnTo>
                  <a:pt x="833" y="153"/>
                </a:lnTo>
                <a:lnTo>
                  <a:pt x="835" y="153"/>
                </a:lnTo>
                <a:lnTo>
                  <a:pt x="835" y="153"/>
                </a:lnTo>
                <a:lnTo>
                  <a:pt x="837" y="153"/>
                </a:lnTo>
                <a:lnTo>
                  <a:pt x="837" y="153"/>
                </a:lnTo>
                <a:lnTo>
                  <a:pt x="838" y="153"/>
                </a:lnTo>
                <a:lnTo>
                  <a:pt x="838" y="153"/>
                </a:lnTo>
                <a:lnTo>
                  <a:pt x="840" y="153"/>
                </a:lnTo>
                <a:lnTo>
                  <a:pt x="840" y="145"/>
                </a:lnTo>
                <a:lnTo>
                  <a:pt x="841" y="145"/>
                </a:lnTo>
                <a:lnTo>
                  <a:pt x="841" y="145"/>
                </a:lnTo>
                <a:lnTo>
                  <a:pt x="846" y="145"/>
                </a:lnTo>
                <a:lnTo>
                  <a:pt x="846" y="145"/>
                </a:lnTo>
                <a:lnTo>
                  <a:pt x="848" y="145"/>
                </a:lnTo>
                <a:lnTo>
                  <a:pt x="848" y="145"/>
                </a:lnTo>
                <a:lnTo>
                  <a:pt x="850" y="145"/>
                </a:lnTo>
                <a:lnTo>
                  <a:pt x="850" y="145"/>
                </a:lnTo>
                <a:lnTo>
                  <a:pt x="851" y="145"/>
                </a:lnTo>
                <a:lnTo>
                  <a:pt x="851" y="145"/>
                </a:lnTo>
                <a:lnTo>
                  <a:pt x="858" y="145"/>
                </a:lnTo>
                <a:lnTo>
                  <a:pt x="858" y="145"/>
                </a:lnTo>
                <a:lnTo>
                  <a:pt x="861" y="145"/>
                </a:lnTo>
                <a:lnTo>
                  <a:pt x="861" y="145"/>
                </a:lnTo>
                <a:lnTo>
                  <a:pt x="863" y="145"/>
                </a:lnTo>
                <a:lnTo>
                  <a:pt x="863" y="145"/>
                </a:lnTo>
                <a:lnTo>
                  <a:pt x="869" y="145"/>
                </a:lnTo>
                <a:lnTo>
                  <a:pt x="869" y="145"/>
                </a:lnTo>
                <a:lnTo>
                  <a:pt x="871" y="145"/>
                </a:lnTo>
                <a:lnTo>
                  <a:pt x="871" y="145"/>
                </a:lnTo>
                <a:lnTo>
                  <a:pt x="872" y="145"/>
                </a:lnTo>
                <a:lnTo>
                  <a:pt x="872" y="145"/>
                </a:lnTo>
                <a:lnTo>
                  <a:pt x="874" y="145"/>
                </a:lnTo>
                <a:lnTo>
                  <a:pt x="874" y="145"/>
                </a:lnTo>
                <a:lnTo>
                  <a:pt x="876" y="145"/>
                </a:lnTo>
                <a:lnTo>
                  <a:pt x="876" y="145"/>
                </a:lnTo>
                <a:lnTo>
                  <a:pt x="880" y="145"/>
                </a:lnTo>
                <a:lnTo>
                  <a:pt x="880" y="145"/>
                </a:lnTo>
                <a:lnTo>
                  <a:pt x="882" y="145"/>
                </a:lnTo>
                <a:lnTo>
                  <a:pt x="882" y="145"/>
                </a:lnTo>
                <a:lnTo>
                  <a:pt x="884" y="145"/>
                </a:lnTo>
                <a:lnTo>
                  <a:pt x="884" y="136"/>
                </a:lnTo>
                <a:lnTo>
                  <a:pt x="885" y="136"/>
                </a:lnTo>
                <a:lnTo>
                  <a:pt x="885" y="136"/>
                </a:lnTo>
                <a:lnTo>
                  <a:pt x="887" y="136"/>
                </a:lnTo>
                <a:lnTo>
                  <a:pt x="887" y="136"/>
                </a:lnTo>
                <a:lnTo>
                  <a:pt x="888" y="136"/>
                </a:lnTo>
                <a:lnTo>
                  <a:pt x="888" y="128"/>
                </a:lnTo>
                <a:lnTo>
                  <a:pt x="892" y="128"/>
                </a:lnTo>
                <a:lnTo>
                  <a:pt x="892" y="128"/>
                </a:lnTo>
                <a:lnTo>
                  <a:pt x="893" y="128"/>
                </a:lnTo>
                <a:lnTo>
                  <a:pt x="893" y="128"/>
                </a:lnTo>
                <a:lnTo>
                  <a:pt x="895" y="128"/>
                </a:lnTo>
                <a:lnTo>
                  <a:pt x="895" y="128"/>
                </a:lnTo>
                <a:lnTo>
                  <a:pt x="898" y="128"/>
                </a:lnTo>
                <a:lnTo>
                  <a:pt x="898" y="128"/>
                </a:lnTo>
                <a:lnTo>
                  <a:pt x="903" y="128"/>
                </a:lnTo>
                <a:lnTo>
                  <a:pt x="903" y="128"/>
                </a:lnTo>
                <a:lnTo>
                  <a:pt x="905" y="128"/>
                </a:lnTo>
                <a:lnTo>
                  <a:pt x="905" y="128"/>
                </a:lnTo>
                <a:lnTo>
                  <a:pt x="910" y="128"/>
                </a:lnTo>
                <a:lnTo>
                  <a:pt x="910" y="128"/>
                </a:lnTo>
                <a:lnTo>
                  <a:pt x="914" y="128"/>
                </a:lnTo>
                <a:lnTo>
                  <a:pt x="914" y="128"/>
                </a:lnTo>
                <a:lnTo>
                  <a:pt x="916" y="128"/>
                </a:lnTo>
                <a:lnTo>
                  <a:pt x="916" y="128"/>
                </a:lnTo>
                <a:lnTo>
                  <a:pt x="918" y="128"/>
                </a:lnTo>
                <a:lnTo>
                  <a:pt x="918" y="128"/>
                </a:lnTo>
                <a:lnTo>
                  <a:pt x="919" y="128"/>
                </a:lnTo>
                <a:lnTo>
                  <a:pt x="919" y="128"/>
                </a:lnTo>
                <a:lnTo>
                  <a:pt x="921" y="128"/>
                </a:lnTo>
                <a:lnTo>
                  <a:pt x="921" y="118"/>
                </a:lnTo>
                <a:lnTo>
                  <a:pt x="924" y="118"/>
                </a:lnTo>
                <a:lnTo>
                  <a:pt x="924" y="118"/>
                </a:lnTo>
                <a:lnTo>
                  <a:pt x="926" y="118"/>
                </a:lnTo>
                <a:lnTo>
                  <a:pt x="926" y="118"/>
                </a:lnTo>
                <a:lnTo>
                  <a:pt x="927" y="118"/>
                </a:lnTo>
                <a:lnTo>
                  <a:pt x="927" y="118"/>
                </a:lnTo>
                <a:lnTo>
                  <a:pt x="929" y="118"/>
                </a:lnTo>
                <a:lnTo>
                  <a:pt x="929" y="118"/>
                </a:lnTo>
                <a:lnTo>
                  <a:pt x="931" y="118"/>
                </a:lnTo>
                <a:lnTo>
                  <a:pt x="931" y="118"/>
                </a:lnTo>
                <a:lnTo>
                  <a:pt x="932" y="118"/>
                </a:lnTo>
                <a:lnTo>
                  <a:pt x="932" y="118"/>
                </a:lnTo>
                <a:lnTo>
                  <a:pt x="935" y="118"/>
                </a:lnTo>
                <a:lnTo>
                  <a:pt x="935" y="118"/>
                </a:lnTo>
                <a:lnTo>
                  <a:pt x="937" y="118"/>
                </a:lnTo>
                <a:lnTo>
                  <a:pt x="937" y="118"/>
                </a:lnTo>
                <a:lnTo>
                  <a:pt x="939" y="118"/>
                </a:lnTo>
                <a:lnTo>
                  <a:pt x="939" y="118"/>
                </a:lnTo>
                <a:lnTo>
                  <a:pt x="942" y="118"/>
                </a:lnTo>
                <a:lnTo>
                  <a:pt x="942" y="118"/>
                </a:lnTo>
                <a:lnTo>
                  <a:pt x="947" y="118"/>
                </a:lnTo>
                <a:lnTo>
                  <a:pt x="947" y="107"/>
                </a:lnTo>
                <a:lnTo>
                  <a:pt x="948" y="107"/>
                </a:lnTo>
                <a:lnTo>
                  <a:pt x="948" y="107"/>
                </a:lnTo>
                <a:lnTo>
                  <a:pt x="950" y="107"/>
                </a:lnTo>
                <a:lnTo>
                  <a:pt x="950" y="107"/>
                </a:lnTo>
                <a:lnTo>
                  <a:pt x="955" y="107"/>
                </a:lnTo>
                <a:lnTo>
                  <a:pt x="955" y="107"/>
                </a:lnTo>
                <a:lnTo>
                  <a:pt x="963" y="107"/>
                </a:lnTo>
                <a:lnTo>
                  <a:pt x="963" y="96"/>
                </a:lnTo>
                <a:lnTo>
                  <a:pt x="965" y="96"/>
                </a:lnTo>
                <a:lnTo>
                  <a:pt x="965" y="85"/>
                </a:lnTo>
                <a:lnTo>
                  <a:pt x="970" y="85"/>
                </a:lnTo>
                <a:lnTo>
                  <a:pt x="970" y="74"/>
                </a:lnTo>
                <a:lnTo>
                  <a:pt x="971" y="74"/>
                </a:lnTo>
                <a:lnTo>
                  <a:pt x="971" y="74"/>
                </a:lnTo>
                <a:lnTo>
                  <a:pt x="973" y="74"/>
                </a:lnTo>
                <a:lnTo>
                  <a:pt x="973" y="74"/>
                </a:lnTo>
                <a:lnTo>
                  <a:pt x="974" y="74"/>
                </a:lnTo>
                <a:lnTo>
                  <a:pt x="974" y="74"/>
                </a:lnTo>
                <a:lnTo>
                  <a:pt x="976" y="74"/>
                </a:lnTo>
                <a:lnTo>
                  <a:pt x="976" y="74"/>
                </a:lnTo>
                <a:lnTo>
                  <a:pt x="978" y="74"/>
                </a:lnTo>
                <a:lnTo>
                  <a:pt x="978" y="74"/>
                </a:lnTo>
                <a:lnTo>
                  <a:pt x="983" y="74"/>
                </a:lnTo>
                <a:lnTo>
                  <a:pt x="983" y="74"/>
                </a:lnTo>
                <a:lnTo>
                  <a:pt x="984" y="74"/>
                </a:lnTo>
                <a:lnTo>
                  <a:pt x="984" y="74"/>
                </a:lnTo>
                <a:lnTo>
                  <a:pt x="986" y="74"/>
                </a:lnTo>
                <a:lnTo>
                  <a:pt x="986" y="63"/>
                </a:lnTo>
                <a:lnTo>
                  <a:pt x="987" y="63"/>
                </a:lnTo>
                <a:lnTo>
                  <a:pt x="987" y="63"/>
                </a:lnTo>
                <a:lnTo>
                  <a:pt x="989" y="63"/>
                </a:lnTo>
                <a:lnTo>
                  <a:pt x="989" y="51"/>
                </a:lnTo>
                <a:lnTo>
                  <a:pt x="992" y="51"/>
                </a:lnTo>
                <a:lnTo>
                  <a:pt x="992" y="51"/>
                </a:lnTo>
                <a:lnTo>
                  <a:pt x="994" y="51"/>
                </a:lnTo>
                <a:lnTo>
                  <a:pt x="994" y="51"/>
                </a:lnTo>
                <a:lnTo>
                  <a:pt x="996" y="51"/>
                </a:lnTo>
                <a:lnTo>
                  <a:pt x="996" y="51"/>
                </a:lnTo>
                <a:lnTo>
                  <a:pt x="997" y="51"/>
                </a:lnTo>
                <a:lnTo>
                  <a:pt x="997" y="51"/>
                </a:lnTo>
                <a:lnTo>
                  <a:pt x="1000" y="51"/>
                </a:lnTo>
                <a:lnTo>
                  <a:pt x="1000" y="51"/>
                </a:lnTo>
                <a:lnTo>
                  <a:pt x="1005" y="51"/>
                </a:lnTo>
                <a:lnTo>
                  <a:pt x="1005" y="51"/>
                </a:lnTo>
                <a:lnTo>
                  <a:pt x="1012" y="51"/>
                </a:lnTo>
                <a:lnTo>
                  <a:pt x="1012" y="51"/>
                </a:lnTo>
                <a:lnTo>
                  <a:pt x="1017" y="51"/>
                </a:lnTo>
                <a:lnTo>
                  <a:pt x="1017" y="51"/>
                </a:lnTo>
                <a:lnTo>
                  <a:pt x="1018" y="51"/>
                </a:lnTo>
                <a:lnTo>
                  <a:pt x="1018" y="51"/>
                </a:lnTo>
                <a:lnTo>
                  <a:pt x="1020" y="51"/>
                </a:lnTo>
                <a:lnTo>
                  <a:pt x="1020" y="51"/>
                </a:lnTo>
                <a:lnTo>
                  <a:pt x="1021" y="51"/>
                </a:lnTo>
                <a:lnTo>
                  <a:pt x="1021" y="51"/>
                </a:lnTo>
                <a:lnTo>
                  <a:pt x="1023" y="51"/>
                </a:lnTo>
                <a:lnTo>
                  <a:pt x="1023" y="38"/>
                </a:lnTo>
                <a:lnTo>
                  <a:pt x="1028" y="38"/>
                </a:lnTo>
                <a:lnTo>
                  <a:pt x="1028" y="38"/>
                </a:lnTo>
                <a:lnTo>
                  <a:pt x="1030" y="38"/>
                </a:lnTo>
                <a:lnTo>
                  <a:pt x="1030" y="38"/>
                </a:lnTo>
                <a:lnTo>
                  <a:pt x="1031" y="38"/>
                </a:lnTo>
                <a:lnTo>
                  <a:pt x="1031" y="38"/>
                </a:lnTo>
                <a:lnTo>
                  <a:pt x="1034" y="38"/>
                </a:lnTo>
                <a:lnTo>
                  <a:pt x="1034" y="38"/>
                </a:lnTo>
                <a:lnTo>
                  <a:pt x="1039" y="38"/>
                </a:lnTo>
                <a:lnTo>
                  <a:pt x="1039" y="38"/>
                </a:lnTo>
                <a:lnTo>
                  <a:pt x="1041" y="38"/>
                </a:lnTo>
                <a:lnTo>
                  <a:pt x="1041" y="38"/>
                </a:lnTo>
                <a:lnTo>
                  <a:pt x="1046" y="38"/>
                </a:lnTo>
                <a:lnTo>
                  <a:pt x="1046" y="38"/>
                </a:lnTo>
                <a:lnTo>
                  <a:pt x="1049" y="38"/>
                </a:lnTo>
                <a:lnTo>
                  <a:pt x="1049" y="38"/>
                </a:lnTo>
                <a:lnTo>
                  <a:pt x="1051" y="38"/>
                </a:lnTo>
                <a:lnTo>
                  <a:pt x="1051" y="38"/>
                </a:lnTo>
                <a:lnTo>
                  <a:pt x="1054" y="38"/>
                </a:lnTo>
                <a:lnTo>
                  <a:pt x="1054" y="38"/>
                </a:lnTo>
                <a:lnTo>
                  <a:pt x="1056" y="38"/>
                </a:lnTo>
                <a:lnTo>
                  <a:pt x="1056" y="38"/>
                </a:lnTo>
                <a:lnTo>
                  <a:pt x="1057" y="38"/>
                </a:lnTo>
                <a:lnTo>
                  <a:pt x="1057" y="38"/>
                </a:lnTo>
                <a:lnTo>
                  <a:pt x="1062" y="38"/>
                </a:lnTo>
                <a:lnTo>
                  <a:pt x="1062" y="38"/>
                </a:lnTo>
                <a:lnTo>
                  <a:pt x="1064" y="38"/>
                </a:lnTo>
                <a:lnTo>
                  <a:pt x="1064" y="38"/>
                </a:lnTo>
                <a:lnTo>
                  <a:pt x="1065" y="38"/>
                </a:lnTo>
                <a:lnTo>
                  <a:pt x="1065" y="38"/>
                </a:lnTo>
                <a:lnTo>
                  <a:pt x="1067" y="38"/>
                </a:lnTo>
                <a:lnTo>
                  <a:pt x="1067" y="38"/>
                </a:lnTo>
                <a:lnTo>
                  <a:pt x="1068" y="38"/>
                </a:lnTo>
                <a:lnTo>
                  <a:pt x="1068" y="38"/>
                </a:lnTo>
                <a:lnTo>
                  <a:pt x="1073" y="38"/>
                </a:lnTo>
                <a:lnTo>
                  <a:pt x="1073" y="38"/>
                </a:lnTo>
                <a:lnTo>
                  <a:pt x="1075" y="38"/>
                </a:lnTo>
                <a:lnTo>
                  <a:pt x="1075" y="38"/>
                </a:lnTo>
                <a:lnTo>
                  <a:pt x="1077" y="38"/>
                </a:lnTo>
                <a:lnTo>
                  <a:pt x="1077" y="38"/>
                </a:lnTo>
                <a:lnTo>
                  <a:pt x="1078" y="38"/>
                </a:lnTo>
                <a:lnTo>
                  <a:pt x="1078" y="38"/>
                </a:lnTo>
                <a:lnTo>
                  <a:pt x="1080" y="38"/>
                </a:lnTo>
                <a:lnTo>
                  <a:pt x="1080" y="20"/>
                </a:lnTo>
                <a:lnTo>
                  <a:pt x="1085" y="20"/>
                </a:lnTo>
                <a:lnTo>
                  <a:pt x="1085" y="20"/>
                </a:lnTo>
                <a:lnTo>
                  <a:pt x="1086" y="20"/>
                </a:lnTo>
                <a:lnTo>
                  <a:pt x="1086" y="20"/>
                </a:lnTo>
                <a:lnTo>
                  <a:pt x="1090" y="20"/>
                </a:lnTo>
                <a:lnTo>
                  <a:pt x="1090" y="20"/>
                </a:lnTo>
                <a:lnTo>
                  <a:pt x="1091" y="20"/>
                </a:lnTo>
                <a:lnTo>
                  <a:pt x="1091" y="20"/>
                </a:lnTo>
                <a:lnTo>
                  <a:pt x="1094" y="20"/>
                </a:lnTo>
                <a:lnTo>
                  <a:pt x="1094" y="20"/>
                </a:lnTo>
                <a:lnTo>
                  <a:pt x="1096" y="20"/>
                </a:lnTo>
                <a:lnTo>
                  <a:pt x="1096" y="20"/>
                </a:lnTo>
                <a:lnTo>
                  <a:pt x="1098" y="20"/>
                </a:lnTo>
                <a:lnTo>
                  <a:pt x="1098" y="0"/>
                </a:lnTo>
                <a:lnTo>
                  <a:pt x="1099" y="0"/>
                </a:lnTo>
                <a:lnTo>
                  <a:pt x="1099" y="0"/>
                </a:lnTo>
                <a:lnTo>
                  <a:pt x="1101" y="0"/>
                </a:lnTo>
                <a:lnTo>
                  <a:pt x="1101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4" y="0"/>
                </a:lnTo>
                <a:lnTo>
                  <a:pt x="1114" y="0"/>
                </a:lnTo>
                <a:lnTo>
                  <a:pt x="1117" y="0"/>
                </a:lnTo>
                <a:lnTo>
                  <a:pt x="1117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25" y="0"/>
                </a:lnTo>
                <a:lnTo>
                  <a:pt x="1125" y="0"/>
                </a:lnTo>
                <a:lnTo>
                  <a:pt x="1130" y="0"/>
                </a:lnTo>
                <a:lnTo>
                  <a:pt x="1130" y="0"/>
                </a:lnTo>
                <a:lnTo>
                  <a:pt x="1132" y="0"/>
                </a:lnTo>
                <a:lnTo>
                  <a:pt x="1132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8" y="0"/>
                </a:lnTo>
                <a:lnTo>
                  <a:pt x="1158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7463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CC91ABD-CC82-44C7-B63A-0E23C442D285}"/>
              </a:ext>
            </a:extLst>
          </p:cNvPr>
          <p:cNvSpPr>
            <a:spLocks/>
          </p:cNvSpPr>
          <p:nvPr/>
        </p:nvSpPr>
        <p:spPr bwMode="auto">
          <a:xfrm>
            <a:off x="3056500" y="2593409"/>
            <a:ext cx="5149850" cy="2130425"/>
          </a:xfrm>
          <a:custGeom>
            <a:avLst/>
            <a:gdLst>
              <a:gd name="T0" fmla="*/ 8 w 1167"/>
              <a:gd name="T1" fmla="*/ 464 h 483"/>
              <a:gd name="T2" fmla="*/ 27 w 1167"/>
              <a:gd name="T3" fmla="*/ 453 h 483"/>
              <a:gd name="T4" fmla="*/ 45 w 1167"/>
              <a:gd name="T5" fmla="*/ 430 h 483"/>
              <a:gd name="T6" fmla="*/ 73 w 1167"/>
              <a:gd name="T7" fmla="*/ 414 h 483"/>
              <a:gd name="T8" fmla="*/ 107 w 1167"/>
              <a:gd name="T9" fmla="*/ 388 h 483"/>
              <a:gd name="T10" fmla="*/ 151 w 1167"/>
              <a:gd name="T11" fmla="*/ 365 h 483"/>
              <a:gd name="T12" fmla="*/ 191 w 1167"/>
              <a:gd name="T13" fmla="*/ 353 h 483"/>
              <a:gd name="T14" fmla="*/ 225 w 1167"/>
              <a:gd name="T15" fmla="*/ 334 h 483"/>
              <a:gd name="T16" fmla="*/ 243 w 1167"/>
              <a:gd name="T17" fmla="*/ 330 h 483"/>
              <a:gd name="T18" fmla="*/ 271 w 1167"/>
              <a:gd name="T19" fmla="*/ 306 h 483"/>
              <a:gd name="T20" fmla="*/ 295 w 1167"/>
              <a:gd name="T21" fmla="*/ 294 h 483"/>
              <a:gd name="T22" fmla="*/ 308 w 1167"/>
              <a:gd name="T23" fmla="*/ 286 h 483"/>
              <a:gd name="T24" fmla="*/ 326 w 1167"/>
              <a:gd name="T25" fmla="*/ 278 h 483"/>
              <a:gd name="T26" fmla="*/ 360 w 1167"/>
              <a:gd name="T27" fmla="*/ 258 h 483"/>
              <a:gd name="T28" fmla="*/ 384 w 1167"/>
              <a:gd name="T29" fmla="*/ 246 h 483"/>
              <a:gd name="T30" fmla="*/ 400 w 1167"/>
              <a:gd name="T31" fmla="*/ 234 h 483"/>
              <a:gd name="T32" fmla="*/ 426 w 1167"/>
              <a:gd name="T33" fmla="*/ 213 h 483"/>
              <a:gd name="T34" fmla="*/ 464 w 1167"/>
              <a:gd name="T35" fmla="*/ 197 h 483"/>
              <a:gd name="T36" fmla="*/ 506 w 1167"/>
              <a:gd name="T37" fmla="*/ 180 h 483"/>
              <a:gd name="T38" fmla="*/ 519 w 1167"/>
              <a:gd name="T39" fmla="*/ 176 h 483"/>
              <a:gd name="T40" fmla="*/ 532 w 1167"/>
              <a:gd name="T41" fmla="*/ 172 h 483"/>
              <a:gd name="T42" fmla="*/ 545 w 1167"/>
              <a:gd name="T43" fmla="*/ 172 h 483"/>
              <a:gd name="T44" fmla="*/ 561 w 1167"/>
              <a:gd name="T45" fmla="*/ 172 h 483"/>
              <a:gd name="T46" fmla="*/ 575 w 1167"/>
              <a:gd name="T47" fmla="*/ 167 h 483"/>
              <a:gd name="T48" fmla="*/ 588 w 1167"/>
              <a:gd name="T49" fmla="*/ 167 h 483"/>
              <a:gd name="T50" fmla="*/ 601 w 1167"/>
              <a:gd name="T51" fmla="*/ 163 h 483"/>
              <a:gd name="T52" fmla="*/ 614 w 1167"/>
              <a:gd name="T53" fmla="*/ 158 h 483"/>
              <a:gd name="T54" fmla="*/ 631 w 1167"/>
              <a:gd name="T55" fmla="*/ 158 h 483"/>
              <a:gd name="T56" fmla="*/ 642 w 1167"/>
              <a:gd name="T57" fmla="*/ 158 h 483"/>
              <a:gd name="T58" fmla="*/ 660 w 1167"/>
              <a:gd name="T59" fmla="*/ 148 h 483"/>
              <a:gd name="T60" fmla="*/ 676 w 1167"/>
              <a:gd name="T61" fmla="*/ 143 h 483"/>
              <a:gd name="T62" fmla="*/ 699 w 1167"/>
              <a:gd name="T63" fmla="*/ 132 h 483"/>
              <a:gd name="T64" fmla="*/ 712 w 1167"/>
              <a:gd name="T65" fmla="*/ 127 h 483"/>
              <a:gd name="T66" fmla="*/ 723 w 1167"/>
              <a:gd name="T67" fmla="*/ 127 h 483"/>
              <a:gd name="T68" fmla="*/ 736 w 1167"/>
              <a:gd name="T69" fmla="*/ 115 h 483"/>
              <a:gd name="T70" fmla="*/ 755 w 1167"/>
              <a:gd name="T71" fmla="*/ 109 h 483"/>
              <a:gd name="T72" fmla="*/ 770 w 1167"/>
              <a:gd name="T73" fmla="*/ 109 h 483"/>
              <a:gd name="T74" fmla="*/ 785 w 1167"/>
              <a:gd name="T75" fmla="*/ 103 h 483"/>
              <a:gd name="T76" fmla="*/ 802 w 1167"/>
              <a:gd name="T77" fmla="*/ 103 h 483"/>
              <a:gd name="T78" fmla="*/ 814 w 1167"/>
              <a:gd name="T79" fmla="*/ 97 h 483"/>
              <a:gd name="T80" fmla="*/ 830 w 1167"/>
              <a:gd name="T81" fmla="*/ 97 h 483"/>
              <a:gd name="T82" fmla="*/ 850 w 1167"/>
              <a:gd name="T83" fmla="*/ 97 h 483"/>
              <a:gd name="T84" fmla="*/ 861 w 1167"/>
              <a:gd name="T85" fmla="*/ 82 h 483"/>
              <a:gd name="T86" fmla="*/ 874 w 1167"/>
              <a:gd name="T87" fmla="*/ 74 h 483"/>
              <a:gd name="T88" fmla="*/ 892 w 1167"/>
              <a:gd name="T89" fmla="*/ 66 h 483"/>
              <a:gd name="T90" fmla="*/ 906 w 1167"/>
              <a:gd name="T91" fmla="*/ 57 h 483"/>
              <a:gd name="T92" fmla="*/ 919 w 1167"/>
              <a:gd name="T93" fmla="*/ 49 h 483"/>
              <a:gd name="T94" fmla="*/ 931 w 1167"/>
              <a:gd name="T95" fmla="*/ 49 h 483"/>
              <a:gd name="T96" fmla="*/ 945 w 1167"/>
              <a:gd name="T97" fmla="*/ 49 h 483"/>
              <a:gd name="T98" fmla="*/ 976 w 1167"/>
              <a:gd name="T99" fmla="*/ 29 h 483"/>
              <a:gd name="T100" fmla="*/ 991 w 1167"/>
              <a:gd name="T101" fmla="*/ 29 h 483"/>
              <a:gd name="T102" fmla="*/ 1005 w 1167"/>
              <a:gd name="T103" fmla="*/ 29 h 483"/>
              <a:gd name="T104" fmla="*/ 1018 w 1167"/>
              <a:gd name="T105" fmla="*/ 29 h 483"/>
              <a:gd name="T106" fmla="*/ 1031 w 1167"/>
              <a:gd name="T107" fmla="*/ 29 h 483"/>
              <a:gd name="T108" fmla="*/ 1051 w 1167"/>
              <a:gd name="T109" fmla="*/ 15 h 483"/>
              <a:gd name="T110" fmla="*/ 1073 w 1167"/>
              <a:gd name="T111" fmla="*/ 0 h 483"/>
              <a:gd name="T112" fmla="*/ 1086 w 1167"/>
              <a:gd name="T113" fmla="*/ 0 h 483"/>
              <a:gd name="T114" fmla="*/ 1098 w 1167"/>
              <a:gd name="T115" fmla="*/ 0 h 483"/>
              <a:gd name="T116" fmla="*/ 1111 w 1167"/>
              <a:gd name="T117" fmla="*/ 0 h 483"/>
              <a:gd name="T118" fmla="*/ 1124 w 1167"/>
              <a:gd name="T119" fmla="*/ 0 h 483"/>
              <a:gd name="T120" fmla="*/ 1143 w 1167"/>
              <a:gd name="T121" fmla="*/ 0 h 483"/>
              <a:gd name="T122" fmla="*/ 1164 w 1167"/>
              <a:gd name="T12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7" h="483">
                <a:moveTo>
                  <a:pt x="0" y="483"/>
                </a:moveTo>
                <a:lnTo>
                  <a:pt x="0" y="483"/>
                </a:lnTo>
                <a:lnTo>
                  <a:pt x="0" y="483"/>
                </a:lnTo>
                <a:lnTo>
                  <a:pt x="1" y="483"/>
                </a:lnTo>
                <a:lnTo>
                  <a:pt x="1" y="483"/>
                </a:lnTo>
                <a:lnTo>
                  <a:pt x="3" y="483"/>
                </a:lnTo>
                <a:lnTo>
                  <a:pt x="3" y="479"/>
                </a:lnTo>
                <a:lnTo>
                  <a:pt x="5" y="479"/>
                </a:lnTo>
                <a:lnTo>
                  <a:pt x="5" y="468"/>
                </a:lnTo>
                <a:lnTo>
                  <a:pt x="6" y="468"/>
                </a:lnTo>
                <a:lnTo>
                  <a:pt x="6" y="464"/>
                </a:lnTo>
                <a:lnTo>
                  <a:pt x="8" y="464"/>
                </a:lnTo>
                <a:lnTo>
                  <a:pt x="8" y="464"/>
                </a:lnTo>
                <a:lnTo>
                  <a:pt x="9" y="464"/>
                </a:lnTo>
                <a:lnTo>
                  <a:pt x="9" y="464"/>
                </a:lnTo>
                <a:lnTo>
                  <a:pt x="14" y="464"/>
                </a:lnTo>
                <a:lnTo>
                  <a:pt x="14" y="460"/>
                </a:lnTo>
                <a:lnTo>
                  <a:pt x="18" y="460"/>
                </a:lnTo>
                <a:lnTo>
                  <a:pt x="18" y="456"/>
                </a:lnTo>
                <a:lnTo>
                  <a:pt x="21" y="456"/>
                </a:lnTo>
                <a:lnTo>
                  <a:pt x="21" y="453"/>
                </a:lnTo>
                <a:lnTo>
                  <a:pt x="22" y="453"/>
                </a:lnTo>
                <a:lnTo>
                  <a:pt x="22" y="453"/>
                </a:lnTo>
                <a:lnTo>
                  <a:pt x="27" y="453"/>
                </a:lnTo>
                <a:lnTo>
                  <a:pt x="27" y="445"/>
                </a:lnTo>
                <a:lnTo>
                  <a:pt x="31" y="445"/>
                </a:lnTo>
                <a:lnTo>
                  <a:pt x="31" y="445"/>
                </a:lnTo>
                <a:lnTo>
                  <a:pt x="34" y="445"/>
                </a:lnTo>
                <a:lnTo>
                  <a:pt x="34" y="441"/>
                </a:lnTo>
                <a:lnTo>
                  <a:pt x="35" y="441"/>
                </a:lnTo>
                <a:lnTo>
                  <a:pt x="35" y="437"/>
                </a:lnTo>
                <a:lnTo>
                  <a:pt x="37" y="437"/>
                </a:lnTo>
                <a:lnTo>
                  <a:pt x="37" y="434"/>
                </a:lnTo>
                <a:lnTo>
                  <a:pt x="43" y="434"/>
                </a:lnTo>
                <a:lnTo>
                  <a:pt x="43" y="430"/>
                </a:lnTo>
                <a:lnTo>
                  <a:pt x="45" y="430"/>
                </a:lnTo>
                <a:lnTo>
                  <a:pt x="45" y="426"/>
                </a:lnTo>
                <a:lnTo>
                  <a:pt x="55" y="426"/>
                </a:lnTo>
                <a:lnTo>
                  <a:pt x="55" y="426"/>
                </a:lnTo>
                <a:lnTo>
                  <a:pt x="58" y="426"/>
                </a:lnTo>
                <a:lnTo>
                  <a:pt x="58" y="422"/>
                </a:lnTo>
                <a:lnTo>
                  <a:pt x="63" y="422"/>
                </a:lnTo>
                <a:lnTo>
                  <a:pt x="63" y="414"/>
                </a:lnTo>
                <a:lnTo>
                  <a:pt x="66" y="414"/>
                </a:lnTo>
                <a:lnTo>
                  <a:pt x="66" y="414"/>
                </a:lnTo>
                <a:lnTo>
                  <a:pt x="69" y="414"/>
                </a:lnTo>
                <a:lnTo>
                  <a:pt x="69" y="414"/>
                </a:lnTo>
                <a:lnTo>
                  <a:pt x="73" y="414"/>
                </a:lnTo>
                <a:lnTo>
                  <a:pt x="73" y="407"/>
                </a:lnTo>
                <a:lnTo>
                  <a:pt x="81" y="407"/>
                </a:lnTo>
                <a:lnTo>
                  <a:pt x="81" y="403"/>
                </a:lnTo>
                <a:lnTo>
                  <a:pt x="84" y="403"/>
                </a:lnTo>
                <a:lnTo>
                  <a:pt x="84" y="395"/>
                </a:lnTo>
                <a:lnTo>
                  <a:pt x="87" y="395"/>
                </a:lnTo>
                <a:lnTo>
                  <a:pt x="87" y="395"/>
                </a:lnTo>
                <a:lnTo>
                  <a:pt x="89" y="395"/>
                </a:lnTo>
                <a:lnTo>
                  <a:pt x="89" y="391"/>
                </a:lnTo>
                <a:lnTo>
                  <a:pt x="102" y="391"/>
                </a:lnTo>
                <a:lnTo>
                  <a:pt x="102" y="388"/>
                </a:lnTo>
                <a:lnTo>
                  <a:pt x="107" y="388"/>
                </a:lnTo>
                <a:lnTo>
                  <a:pt x="107" y="384"/>
                </a:lnTo>
                <a:lnTo>
                  <a:pt x="115" y="384"/>
                </a:lnTo>
                <a:lnTo>
                  <a:pt x="115" y="380"/>
                </a:lnTo>
                <a:lnTo>
                  <a:pt x="121" y="380"/>
                </a:lnTo>
                <a:lnTo>
                  <a:pt x="121" y="376"/>
                </a:lnTo>
                <a:lnTo>
                  <a:pt x="141" y="376"/>
                </a:lnTo>
                <a:lnTo>
                  <a:pt x="141" y="372"/>
                </a:lnTo>
                <a:lnTo>
                  <a:pt x="144" y="372"/>
                </a:lnTo>
                <a:lnTo>
                  <a:pt x="144" y="368"/>
                </a:lnTo>
                <a:lnTo>
                  <a:pt x="146" y="368"/>
                </a:lnTo>
                <a:lnTo>
                  <a:pt x="146" y="365"/>
                </a:lnTo>
                <a:lnTo>
                  <a:pt x="151" y="365"/>
                </a:lnTo>
                <a:lnTo>
                  <a:pt x="151" y="361"/>
                </a:lnTo>
                <a:lnTo>
                  <a:pt x="159" y="361"/>
                </a:lnTo>
                <a:lnTo>
                  <a:pt x="159" y="357"/>
                </a:lnTo>
                <a:lnTo>
                  <a:pt x="168" y="357"/>
                </a:lnTo>
                <a:lnTo>
                  <a:pt x="168" y="357"/>
                </a:lnTo>
                <a:lnTo>
                  <a:pt x="170" y="357"/>
                </a:lnTo>
                <a:lnTo>
                  <a:pt x="170" y="353"/>
                </a:lnTo>
                <a:lnTo>
                  <a:pt x="181" y="353"/>
                </a:lnTo>
                <a:lnTo>
                  <a:pt x="181" y="353"/>
                </a:lnTo>
                <a:lnTo>
                  <a:pt x="188" y="353"/>
                </a:lnTo>
                <a:lnTo>
                  <a:pt x="188" y="353"/>
                </a:lnTo>
                <a:lnTo>
                  <a:pt x="191" y="353"/>
                </a:lnTo>
                <a:lnTo>
                  <a:pt x="191" y="349"/>
                </a:lnTo>
                <a:lnTo>
                  <a:pt x="193" y="349"/>
                </a:lnTo>
                <a:lnTo>
                  <a:pt x="193" y="345"/>
                </a:lnTo>
                <a:lnTo>
                  <a:pt x="201" y="345"/>
                </a:lnTo>
                <a:lnTo>
                  <a:pt x="201" y="345"/>
                </a:lnTo>
                <a:lnTo>
                  <a:pt x="207" y="345"/>
                </a:lnTo>
                <a:lnTo>
                  <a:pt x="207" y="341"/>
                </a:lnTo>
                <a:lnTo>
                  <a:pt x="211" y="341"/>
                </a:lnTo>
                <a:lnTo>
                  <a:pt x="211" y="338"/>
                </a:lnTo>
                <a:lnTo>
                  <a:pt x="212" y="338"/>
                </a:lnTo>
                <a:lnTo>
                  <a:pt x="212" y="334"/>
                </a:lnTo>
                <a:lnTo>
                  <a:pt x="225" y="334"/>
                </a:lnTo>
                <a:lnTo>
                  <a:pt x="225" y="334"/>
                </a:lnTo>
                <a:lnTo>
                  <a:pt x="227" y="334"/>
                </a:lnTo>
                <a:lnTo>
                  <a:pt x="227" y="334"/>
                </a:lnTo>
                <a:lnTo>
                  <a:pt x="228" y="334"/>
                </a:lnTo>
                <a:lnTo>
                  <a:pt x="228" y="334"/>
                </a:lnTo>
                <a:lnTo>
                  <a:pt x="232" y="334"/>
                </a:lnTo>
                <a:lnTo>
                  <a:pt x="232" y="330"/>
                </a:lnTo>
                <a:lnTo>
                  <a:pt x="233" y="330"/>
                </a:lnTo>
                <a:lnTo>
                  <a:pt x="233" y="330"/>
                </a:lnTo>
                <a:lnTo>
                  <a:pt x="238" y="330"/>
                </a:lnTo>
                <a:lnTo>
                  <a:pt x="238" y="330"/>
                </a:lnTo>
                <a:lnTo>
                  <a:pt x="243" y="330"/>
                </a:lnTo>
                <a:lnTo>
                  <a:pt x="243" y="326"/>
                </a:lnTo>
                <a:lnTo>
                  <a:pt x="245" y="326"/>
                </a:lnTo>
                <a:lnTo>
                  <a:pt x="245" y="314"/>
                </a:lnTo>
                <a:lnTo>
                  <a:pt x="246" y="314"/>
                </a:lnTo>
                <a:lnTo>
                  <a:pt x="246" y="314"/>
                </a:lnTo>
                <a:lnTo>
                  <a:pt x="253" y="314"/>
                </a:lnTo>
                <a:lnTo>
                  <a:pt x="253" y="310"/>
                </a:lnTo>
                <a:lnTo>
                  <a:pt x="254" y="310"/>
                </a:lnTo>
                <a:lnTo>
                  <a:pt x="254" y="306"/>
                </a:lnTo>
                <a:lnTo>
                  <a:pt x="258" y="306"/>
                </a:lnTo>
                <a:lnTo>
                  <a:pt x="258" y="306"/>
                </a:lnTo>
                <a:lnTo>
                  <a:pt x="271" y="306"/>
                </a:lnTo>
                <a:lnTo>
                  <a:pt x="271" y="306"/>
                </a:lnTo>
                <a:lnTo>
                  <a:pt x="277" y="306"/>
                </a:lnTo>
                <a:lnTo>
                  <a:pt x="277" y="302"/>
                </a:lnTo>
                <a:lnTo>
                  <a:pt x="280" y="302"/>
                </a:lnTo>
                <a:lnTo>
                  <a:pt x="280" y="302"/>
                </a:lnTo>
                <a:lnTo>
                  <a:pt x="284" y="302"/>
                </a:lnTo>
                <a:lnTo>
                  <a:pt x="284" y="298"/>
                </a:lnTo>
                <a:lnTo>
                  <a:pt x="288" y="298"/>
                </a:lnTo>
                <a:lnTo>
                  <a:pt x="288" y="294"/>
                </a:lnTo>
                <a:lnTo>
                  <a:pt x="293" y="294"/>
                </a:lnTo>
                <a:lnTo>
                  <a:pt x="293" y="294"/>
                </a:lnTo>
                <a:lnTo>
                  <a:pt x="295" y="294"/>
                </a:lnTo>
                <a:lnTo>
                  <a:pt x="295" y="294"/>
                </a:lnTo>
                <a:lnTo>
                  <a:pt x="296" y="294"/>
                </a:lnTo>
                <a:lnTo>
                  <a:pt x="296" y="294"/>
                </a:lnTo>
                <a:lnTo>
                  <a:pt x="300" y="294"/>
                </a:lnTo>
                <a:lnTo>
                  <a:pt x="300" y="290"/>
                </a:lnTo>
                <a:lnTo>
                  <a:pt x="301" y="290"/>
                </a:lnTo>
                <a:lnTo>
                  <a:pt x="301" y="286"/>
                </a:lnTo>
                <a:lnTo>
                  <a:pt x="303" y="286"/>
                </a:lnTo>
                <a:lnTo>
                  <a:pt x="303" y="286"/>
                </a:lnTo>
                <a:lnTo>
                  <a:pt x="306" y="286"/>
                </a:lnTo>
                <a:lnTo>
                  <a:pt x="306" y="286"/>
                </a:lnTo>
                <a:lnTo>
                  <a:pt x="308" y="286"/>
                </a:lnTo>
                <a:lnTo>
                  <a:pt x="308" y="278"/>
                </a:lnTo>
                <a:lnTo>
                  <a:pt x="313" y="278"/>
                </a:lnTo>
                <a:lnTo>
                  <a:pt x="313" y="278"/>
                </a:lnTo>
                <a:lnTo>
                  <a:pt x="314" y="278"/>
                </a:lnTo>
                <a:lnTo>
                  <a:pt x="314" y="278"/>
                </a:lnTo>
                <a:lnTo>
                  <a:pt x="316" y="278"/>
                </a:lnTo>
                <a:lnTo>
                  <a:pt x="316" y="278"/>
                </a:lnTo>
                <a:lnTo>
                  <a:pt x="319" y="278"/>
                </a:lnTo>
                <a:lnTo>
                  <a:pt x="319" y="278"/>
                </a:lnTo>
                <a:lnTo>
                  <a:pt x="324" y="278"/>
                </a:lnTo>
                <a:lnTo>
                  <a:pt x="324" y="278"/>
                </a:lnTo>
                <a:lnTo>
                  <a:pt x="326" y="278"/>
                </a:lnTo>
                <a:lnTo>
                  <a:pt x="326" y="274"/>
                </a:lnTo>
                <a:lnTo>
                  <a:pt x="327" y="274"/>
                </a:lnTo>
                <a:lnTo>
                  <a:pt x="327" y="274"/>
                </a:lnTo>
                <a:lnTo>
                  <a:pt x="339" y="274"/>
                </a:lnTo>
                <a:lnTo>
                  <a:pt x="339" y="270"/>
                </a:lnTo>
                <a:lnTo>
                  <a:pt x="345" y="270"/>
                </a:lnTo>
                <a:lnTo>
                  <a:pt x="345" y="266"/>
                </a:lnTo>
                <a:lnTo>
                  <a:pt x="347" y="266"/>
                </a:lnTo>
                <a:lnTo>
                  <a:pt x="347" y="262"/>
                </a:lnTo>
                <a:lnTo>
                  <a:pt x="356" y="262"/>
                </a:lnTo>
                <a:lnTo>
                  <a:pt x="356" y="258"/>
                </a:lnTo>
                <a:lnTo>
                  <a:pt x="360" y="258"/>
                </a:lnTo>
                <a:lnTo>
                  <a:pt x="360" y="258"/>
                </a:lnTo>
                <a:lnTo>
                  <a:pt x="363" y="258"/>
                </a:lnTo>
                <a:lnTo>
                  <a:pt x="363" y="250"/>
                </a:lnTo>
                <a:lnTo>
                  <a:pt x="369" y="250"/>
                </a:lnTo>
                <a:lnTo>
                  <a:pt x="369" y="246"/>
                </a:lnTo>
                <a:lnTo>
                  <a:pt x="371" y="246"/>
                </a:lnTo>
                <a:lnTo>
                  <a:pt x="371" y="246"/>
                </a:lnTo>
                <a:lnTo>
                  <a:pt x="381" y="246"/>
                </a:lnTo>
                <a:lnTo>
                  <a:pt x="381" y="246"/>
                </a:lnTo>
                <a:lnTo>
                  <a:pt x="382" y="246"/>
                </a:lnTo>
                <a:lnTo>
                  <a:pt x="382" y="246"/>
                </a:lnTo>
                <a:lnTo>
                  <a:pt x="384" y="246"/>
                </a:lnTo>
                <a:lnTo>
                  <a:pt x="384" y="246"/>
                </a:lnTo>
                <a:lnTo>
                  <a:pt x="386" y="246"/>
                </a:lnTo>
                <a:lnTo>
                  <a:pt x="386" y="242"/>
                </a:lnTo>
                <a:lnTo>
                  <a:pt x="387" y="242"/>
                </a:lnTo>
                <a:lnTo>
                  <a:pt x="387" y="238"/>
                </a:lnTo>
                <a:lnTo>
                  <a:pt x="391" y="238"/>
                </a:lnTo>
                <a:lnTo>
                  <a:pt x="391" y="238"/>
                </a:lnTo>
                <a:lnTo>
                  <a:pt x="394" y="238"/>
                </a:lnTo>
                <a:lnTo>
                  <a:pt x="394" y="238"/>
                </a:lnTo>
                <a:lnTo>
                  <a:pt x="397" y="238"/>
                </a:lnTo>
                <a:lnTo>
                  <a:pt x="397" y="234"/>
                </a:lnTo>
                <a:lnTo>
                  <a:pt x="400" y="234"/>
                </a:lnTo>
                <a:lnTo>
                  <a:pt x="400" y="226"/>
                </a:lnTo>
                <a:lnTo>
                  <a:pt x="408" y="226"/>
                </a:lnTo>
                <a:lnTo>
                  <a:pt x="408" y="226"/>
                </a:lnTo>
                <a:lnTo>
                  <a:pt x="413" y="226"/>
                </a:lnTo>
                <a:lnTo>
                  <a:pt x="413" y="222"/>
                </a:lnTo>
                <a:lnTo>
                  <a:pt x="418" y="222"/>
                </a:lnTo>
                <a:lnTo>
                  <a:pt x="418" y="222"/>
                </a:lnTo>
                <a:lnTo>
                  <a:pt x="423" y="222"/>
                </a:lnTo>
                <a:lnTo>
                  <a:pt x="423" y="218"/>
                </a:lnTo>
                <a:lnTo>
                  <a:pt x="425" y="218"/>
                </a:lnTo>
                <a:lnTo>
                  <a:pt x="425" y="213"/>
                </a:lnTo>
                <a:lnTo>
                  <a:pt x="426" y="213"/>
                </a:lnTo>
                <a:lnTo>
                  <a:pt x="426" y="209"/>
                </a:lnTo>
                <a:lnTo>
                  <a:pt x="429" y="209"/>
                </a:lnTo>
                <a:lnTo>
                  <a:pt x="429" y="209"/>
                </a:lnTo>
                <a:lnTo>
                  <a:pt x="449" y="209"/>
                </a:lnTo>
                <a:lnTo>
                  <a:pt x="449" y="209"/>
                </a:lnTo>
                <a:lnTo>
                  <a:pt x="455" y="209"/>
                </a:lnTo>
                <a:lnTo>
                  <a:pt x="455" y="205"/>
                </a:lnTo>
                <a:lnTo>
                  <a:pt x="459" y="205"/>
                </a:lnTo>
                <a:lnTo>
                  <a:pt x="459" y="201"/>
                </a:lnTo>
                <a:lnTo>
                  <a:pt x="462" y="201"/>
                </a:lnTo>
                <a:lnTo>
                  <a:pt x="462" y="197"/>
                </a:lnTo>
                <a:lnTo>
                  <a:pt x="464" y="197"/>
                </a:lnTo>
                <a:lnTo>
                  <a:pt x="464" y="197"/>
                </a:lnTo>
                <a:lnTo>
                  <a:pt x="470" y="197"/>
                </a:lnTo>
                <a:lnTo>
                  <a:pt x="470" y="193"/>
                </a:lnTo>
                <a:lnTo>
                  <a:pt x="489" y="193"/>
                </a:lnTo>
                <a:lnTo>
                  <a:pt x="489" y="189"/>
                </a:lnTo>
                <a:lnTo>
                  <a:pt x="493" y="189"/>
                </a:lnTo>
                <a:lnTo>
                  <a:pt x="493" y="185"/>
                </a:lnTo>
                <a:lnTo>
                  <a:pt x="498" y="185"/>
                </a:lnTo>
                <a:lnTo>
                  <a:pt x="498" y="185"/>
                </a:lnTo>
                <a:lnTo>
                  <a:pt x="499" y="185"/>
                </a:lnTo>
                <a:lnTo>
                  <a:pt x="499" y="180"/>
                </a:lnTo>
                <a:lnTo>
                  <a:pt x="506" y="180"/>
                </a:lnTo>
                <a:lnTo>
                  <a:pt x="506" y="180"/>
                </a:lnTo>
                <a:lnTo>
                  <a:pt x="507" y="180"/>
                </a:lnTo>
                <a:lnTo>
                  <a:pt x="507" y="176"/>
                </a:lnTo>
                <a:lnTo>
                  <a:pt x="509" y="176"/>
                </a:lnTo>
                <a:lnTo>
                  <a:pt x="509" y="176"/>
                </a:lnTo>
                <a:lnTo>
                  <a:pt x="511" y="176"/>
                </a:lnTo>
                <a:lnTo>
                  <a:pt x="511" y="176"/>
                </a:lnTo>
                <a:lnTo>
                  <a:pt x="515" y="176"/>
                </a:lnTo>
                <a:lnTo>
                  <a:pt x="515" y="176"/>
                </a:lnTo>
                <a:lnTo>
                  <a:pt x="517" y="176"/>
                </a:lnTo>
                <a:lnTo>
                  <a:pt x="517" y="176"/>
                </a:lnTo>
                <a:lnTo>
                  <a:pt x="519" y="176"/>
                </a:lnTo>
                <a:lnTo>
                  <a:pt x="519" y="176"/>
                </a:lnTo>
                <a:lnTo>
                  <a:pt x="520" y="176"/>
                </a:lnTo>
                <a:lnTo>
                  <a:pt x="520" y="176"/>
                </a:lnTo>
                <a:lnTo>
                  <a:pt x="522" y="176"/>
                </a:lnTo>
                <a:lnTo>
                  <a:pt x="522" y="176"/>
                </a:lnTo>
                <a:lnTo>
                  <a:pt x="524" y="176"/>
                </a:lnTo>
                <a:lnTo>
                  <a:pt x="524" y="176"/>
                </a:lnTo>
                <a:lnTo>
                  <a:pt x="525" y="176"/>
                </a:lnTo>
                <a:lnTo>
                  <a:pt x="525" y="172"/>
                </a:lnTo>
                <a:lnTo>
                  <a:pt x="530" y="172"/>
                </a:lnTo>
                <a:lnTo>
                  <a:pt x="530" y="172"/>
                </a:lnTo>
                <a:lnTo>
                  <a:pt x="532" y="172"/>
                </a:lnTo>
                <a:lnTo>
                  <a:pt x="532" y="172"/>
                </a:lnTo>
                <a:lnTo>
                  <a:pt x="533" y="172"/>
                </a:lnTo>
                <a:lnTo>
                  <a:pt x="533" y="172"/>
                </a:lnTo>
                <a:lnTo>
                  <a:pt x="535" y="172"/>
                </a:lnTo>
                <a:lnTo>
                  <a:pt x="535" y="172"/>
                </a:lnTo>
                <a:lnTo>
                  <a:pt x="540" y="172"/>
                </a:lnTo>
                <a:lnTo>
                  <a:pt x="540" y="172"/>
                </a:lnTo>
                <a:lnTo>
                  <a:pt x="541" y="172"/>
                </a:lnTo>
                <a:lnTo>
                  <a:pt x="541" y="172"/>
                </a:lnTo>
                <a:lnTo>
                  <a:pt x="543" y="172"/>
                </a:lnTo>
                <a:lnTo>
                  <a:pt x="543" y="172"/>
                </a:lnTo>
                <a:lnTo>
                  <a:pt x="545" y="172"/>
                </a:lnTo>
                <a:lnTo>
                  <a:pt x="545" y="172"/>
                </a:lnTo>
                <a:lnTo>
                  <a:pt x="546" y="172"/>
                </a:lnTo>
                <a:lnTo>
                  <a:pt x="546" y="172"/>
                </a:lnTo>
                <a:lnTo>
                  <a:pt x="551" y="172"/>
                </a:lnTo>
                <a:lnTo>
                  <a:pt x="551" y="172"/>
                </a:lnTo>
                <a:lnTo>
                  <a:pt x="553" y="172"/>
                </a:lnTo>
                <a:lnTo>
                  <a:pt x="553" y="172"/>
                </a:lnTo>
                <a:lnTo>
                  <a:pt x="554" y="172"/>
                </a:lnTo>
                <a:lnTo>
                  <a:pt x="554" y="172"/>
                </a:lnTo>
                <a:lnTo>
                  <a:pt x="556" y="172"/>
                </a:lnTo>
                <a:lnTo>
                  <a:pt x="556" y="172"/>
                </a:lnTo>
                <a:lnTo>
                  <a:pt x="561" y="172"/>
                </a:lnTo>
                <a:lnTo>
                  <a:pt x="561" y="167"/>
                </a:lnTo>
                <a:lnTo>
                  <a:pt x="562" y="167"/>
                </a:lnTo>
                <a:lnTo>
                  <a:pt x="562" y="167"/>
                </a:lnTo>
                <a:lnTo>
                  <a:pt x="564" y="167"/>
                </a:lnTo>
                <a:lnTo>
                  <a:pt x="564" y="167"/>
                </a:lnTo>
                <a:lnTo>
                  <a:pt x="566" y="167"/>
                </a:lnTo>
                <a:lnTo>
                  <a:pt x="566" y="167"/>
                </a:lnTo>
                <a:lnTo>
                  <a:pt x="569" y="167"/>
                </a:lnTo>
                <a:lnTo>
                  <a:pt x="569" y="167"/>
                </a:lnTo>
                <a:lnTo>
                  <a:pt x="574" y="167"/>
                </a:lnTo>
                <a:lnTo>
                  <a:pt x="574" y="167"/>
                </a:lnTo>
                <a:lnTo>
                  <a:pt x="575" y="167"/>
                </a:lnTo>
                <a:lnTo>
                  <a:pt x="575" y="167"/>
                </a:lnTo>
                <a:lnTo>
                  <a:pt x="577" y="167"/>
                </a:lnTo>
                <a:lnTo>
                  <a:pt x="577" y="167"/>
                </a:lnTo>
                <a:lnTo>
                  <a:pt x="579" y="167"/>
                </a:lnTo>
                <a:lnTo>
                  <a:pt x="579" y="167"/>
                </a:lnTo>
                <a:lnTo>
                  <a:pt x="580" y="167"/>
                </a:lnTo>
                <a:lnTo>
                  <a:pt x="580" y="167"/>
                </a:lnTo>
                <a:lnTo>
                  <a:pt x="585" y="167"/>
                </a:lnTo>
                <a:lnTo>
                  <a:pt x="585" y="167"/>
                </a:lnTo>
                <a:lnTo>
                  <a:pt x="587" y="167"/>
                </a:lnTo>
                <a:lnTo>
                  <a:pt x="587" y="167"/>
                </a:lnTo>
                <a:lnTo>
                  <a:pt x="588" y="167"/>
                </a:lnTo>
                <a:lnTo>
                  <a:pt x="588" y="167"/>
                </a:lnTo>
                <a:lnTo>
                  <a:pt x="590" y="167"/>
                </a:lnTo>
                <a:lnTo>
                  <a:pt x="590" y="167"/>
                </a:lnTo>
                <a:lnTo>
                  <a:pt x="592" y="167"/>
                </a:lnTo>
                <a:lnTo>
                  <a:pt x="592" y="167"/>
                </a:lnTo>
                <a:lnTo>
                  <a:pt x="595" y="167"/>
                </a:lnTo>
                <a:lnTo>
                  <a:pt x="595" y="163"/>
                </a:lnTo>
                <a:lnTo>
                  <a:pt x="597" y="163"/>
                </a:lnTo>
                <a:lnTo>
                  <a:pt x="597" y="163"/>
                </a:lnTo>
                <a:lnTo>
                  <a:pt x="598" y="163"/>
                </a:lnTo>
                <a:lnTo>
                  <a:pt x="598" y="163"/>
                </a:lnTo>
                <a:lnTo>
                  <a:pt x="601" y="163"/>
                </a:lnTo>
                <a:lnTo>
                  <a:pt x="601" y="163"/>
                </a:lnTo>
                <a:lnTo>
                  <a:pt x="603" y="163"/>
                </a:lnTo>
                <a:lnTo>
                  <a:pt x="603" y="158"/>
                </a:lnTo>
                <a:lnTo>
                  <a:pt x="608" y="158"/>
                </a:lnTo>
                <a:lnTo>
                  <a:pt x="608" y="158"/>
                </a:lnTo>
                <a:lnTo>
                  <a:pt x="610" y="158"/>
                </a:lnTo>
                <a:lnTo>
                  <a:pt x="610" y="158"/>
                </a:lnTo>
                <a:lnTo>
                  <a:pt x="611" y="158"/>
                </a:lnTo>
                <a:lnTo>
                  <a:pt x="611" y="158"/>
                </a:lnTo>
                <a:lnTo>
                  <a:pt x="613" y="158"/>
                </a:lnTo>
                <a:lnTo>
                  <a:pt x="613" y="158"/>
                </a:lnTo>
                <a:lnTo>
                  <a:pt x="614" y="158"/>
                </a:lnTo>
                <a:lnTo>
                  <a:pt x="614" y="158"/>
                </a:lnTo>
                <a:lnTo>
                  <a:pt x="618" y="158"/>
                </a:lnTo>
                <a:lnTo>
                  <a:pt x="618" y="158"/>
                </a:lnTo>
                <a:lnTo>
                  <a:pt x="619" y="158"/>
                </a:lnTo>
                <a:lnTo>
                  <a:pt x="619" y="158"/>
                </a:lnTo>
                <a:lnTo>
                  <a:pt x="621" y="158"/>
                </a:lnTo>
                <a:lnTo>
                  <a:pt x="621" y="158"/>
                </a:lnTo>
                <a:lnTo>
                  <a:pt x="624" y="158"/>
                </a:lnTo>
                <a:lnTo>
                  <a:pt x="624" y="158"/>
                </a:lnTo>
                <a:lnTo>
                  <a:pt x="626" y="158"/>
                </a:lnTo>
                <a:lnTo>
                  <a:pt x="626" y="158"/>
                </a:lnTo>
                <a:lnTo>
                  <a:pt x="631" y="158"/>
                </a:lnTo>
                <a:lnTo>
                  <a:pt x="631" y="158"/>
                </a:lnTo>
                <a:lnTo>
                  <a:pt x="632" y="158"/>
                </a:lnTo>
                <a:lnTo>
                  <a:pt x="632" y="158"/>
                </a:lnTo>
                <a:lnTo>
                  <a:pt x="634" y="158"/>
                </a:lnTo>
                <a:lnTo>
                  <a:pt x="634" y="158"/>
                </a:lnTo>
                <a:lnTo>
                  <a:pt x="635" y="158"/>
                </a:lnTo>
                <a:lnTo>
                  <a:pt x="635" y="158"/>
                </a:lnTo>
                <a:lnTo>
                  <a:pt x="637" y="158"/>
                </a:lnTo>
                <a:lnTo>
                  <a:pt x="637" y="158"/>
                </a:lnTo>
                <a:lnTo>
                  <a:pt x="640" y="158"/>
                </a:lnTo>
                <a:lnTo>
                  <a:pt x="640" y="158"/>
                </a:lnTo>
                <a:lnTo>
                  <a:pt x="642" y="158"/>
                </a:lnTo>
                <a:lnTo>
                  <a:pt x="642" y="158"/>
                </a:lnTo>
                <a:lnTo>
                  <a:pt x="644" y="158"/>
                </a:lnTo>
                <a:lnTo>
                  <a:pt x="644" y="158"/>
                </a:lnTo>
                <a:lnTo>
                  <a:pt x="645" y="158"/>
                </a:lnTo>
                <a:lnTo>
                  <a:pt x="645" y="148"/>
                </a:lnTo>
                <a:lnTo>
                  <a:pt x="652" y="148"/>
                </a:lnTo>
                <a:lnTo>
                  <a:pt x="652" y="148"/>
                </a:lnTo>
                <a:lnTo>
                  <a:pt x="657" y="148"/>
                </a:lnTo>
                <a:lnTo>
                  <a:pt x="657" y="148"/>
                </a:lnTo>
                <a:lnTo>
                  <a:pt x="658" y="148"/>
                </a:lnTo>
                <a:lnTo>
                  <a:pt x="658" y="148"/>
                </a:lnTo>
                <a:lnTo>
                  <a:pt x="660" y="148"/>
                </a:lnTo>
                <a:lnTo>
                  <a:pt x="660" y="148"/>
                </a:lnTo>
                <a:lnTo>
                  <a:pt x="665" y="148"/>
                </a:lnTo>
                <a:lnTo>
                  <a:pt x="665" y="148"/>
                </a:lnTo>
                <a:lnTo>
                  <a:pt x="666" y="148"/>
                </a:lnTo>
                <a:lnTo>
                  <a:pt x="666" y="148"/>
                </a:lnTo>
                <a:lnTo>
                  <a:pt x="670" y="148"/>
                </a:lnTo>
                <a:lnTo>
                  <a:pt x="670" y="148"/>
                </a:lnTo>
                <a:lnTo>
                  <a:pt x="671" y="148"/>
                </a:lnTo>
                <a:lnTo>
                  <a:pt x="671" y="148"/>
                </a:lnTo>
                <a:lnTo>
                  <a:pt x="674" y="148"/>
                </a:lnTo>
                <a:lnTo>
                  <a:pt x="674" y="143"/>
                </a:lnTo>
                <a:lnTo>
                  <a:pt x="676" y="143"/>
                </a:lnTo>
                <a:lnTo>
                  <a:pt x="676" y="137"/>
                </a:lnTo>
                <a:lnTo>
                  <a:pt x="678" y="137"/>
                </a:lnTo>
                <a:lnTo>
                  <a:pt x="678" y="132"/>
                </a:lnTo>
                <a:lnTo>
                  <a:pt x="679" y="132"/>
                </a:lnTo>
                <a:lnTo>
                  <a:pt x="679" y="132"/>
                </a:lnTo>
                <a:lnTo>
                  <a:pt x="687" y="132"/>
                </a:lnTo>
                <a:lnTo>
                  <a:pt x="687" y="132"/>
                </a:lnTo>
                <a:lnTo>
                  <a:pt x="689" y="132"/>
                </a:lnTo>
                <a:lnTo>
                  <a:pt x="689" y="132"/>
                </a:lnTo>
                <a:lnTo>
                  <a:pt x="692" y="132"/>
                </a:lnTo>
                <a:lnTo>
                  <a:pt x="692" y="132"/>
                </a:lnTo>
                <a:lnTo>
                  <a:pt x="699" y="132"/>
                </a:lnTo>
                <a:lnTo>
                  <a:pt x="699" y="132"/>
                </a:lnTo>
                <a:lnTo>
                  <a:pt x="700" y="132"/>
                </a:lnTo>
                <a:lnTo>
                  <a:pt x="700" y="127"/>
                </a:lnTo>
                <a:lnTo>
                  <a:pt x="702" y="127"/>
                </a:lnTo>
                <a:lnTo>
                  <a:pt x="702" y="127"/>
                </a:lnTo>
                <a:lnTo>
                  <a:pt x="704" y="127"/>
                </a:lnTo>
                <a:lnTo>
                  <a:pt x="704" y="127"/>
                </a:lnTo>
                <a:lnTo>
                  <a:pt x="708" y="127"/>
                </a:lnTo>
                <a:lnTo>
                  <a:pt x="708" y="127"/>
                </a:lnTo>
                <a:lnTo>
                  <a:pt x="710" y="127"/>
                </a:lnTo>
                <a:lnTo>
                  <a:pt x="710" y="127"/>
                </a:lnTo>
                <a:lnTo>
                  <a:pt x="712" y="127"/>
                </a:lnTo>
                <a:lnTo>
                  <a:pt x="712" y="127"/>
                </a:lnTo>
                <a:lnTo>
                  <a:pt x="713" y="127"/>
                </a:lnTo>
                <a:lnTo>
                  <a:pt x="713" y="127"/>
                </a:lnTo>
                <a:lnTo>
                  <a:pt x="715" y="127"/>
                </a:lnTo>
                <a:lnTo>
                  <a:pt x="715" y="127"/>
                </a:lnTo>
                <a:lnTo>
                  <a:pt x="717" y="127"/>
                </a:lnTo>
                <a:lnTo>
                  <a:pt x="717" y="127"/>
                </a:lnTo>
                <a:lnTo>
                  <a:pt x="720" y="127"/>
                </a:lnTo>
                <a:lnTo>
                  <a:pt x="720" y="127"/>
                </a:lnTo>
                <a:lnTo>
                  <a:pt x="721" y="127"/>
                </a:lnTo>
                <a:lnTo>
                  <a:pt x="721" y="127"/>
                </a:lnTo>
                <a:lnTo>
                  <a:pt x="723" y="127"/>
                </a:lnTo>
                <a:lnTo>
                  <a:pt x="723" y="127"/>
                </a:lnTo>
                <a:lnTo>
                  <a:pt x="725" y="127"/>
                </a:lnTo>
                <a:lnTo>
                  <a:pt x="725" y="127"/>
                </a:lnTo>
                <a:lnTo>
                  <a:pt x="726" y="127"/>
                </a:lnTo>
                <a:lnTo>
                  <a:pt x="726" y="121"/>
                </a:lnTo>
                <a:lnTo>
                  <a:pt x="731" y="121"/>
                </a:lnTo>
                <a:lnTo>
                  <a:pt x="731" y="121"/>
                </a:lnTo>
                <a:lnTo>
                  <a:pt x="733" y="121"/>
                </a:lnTo>
                <a:lnTo>
                  <a:pt x="733" y="121"/>
                </a:lnTo>
                <a:lnTo>
                  <a:pt x="734" y="121"/>
                </a:lnTo>
                <a:lnTo>
                  <a:pt x="734" y="115"/>
                </a:lnTo>
                <a:lnTo>
                  <a:pt x="736" y="115"/>
                </a:lnTo>
                <a:lnTo>
                  <a:pt x="736" y="115"/>
                </a:lnTo>
                <a:lnTo>
                  <a:pt x="738" y="115"/>
                </a:lnTo>
                <a:lnTo>
                  <a:pt x="738" y="109"/>
                </a:lnTo>
                <a:lnTo>
                  <a:pt x="744" y="109"/>
                </a:lnTo>
                <a:lnTo>
                  <a:pt x="744" y="109"/>
                </a:lnTo>
                <a:lnTo>
                  <a:pt x="746" y="109"/>
                </a:lnTo>
                <a:lnTo>
                  <a:pt x="746" y="109"/>
                </a:lnTo>
                <a:lnTo>
                  <a:pt x="747" y="109"/>
                </a:lnTo>
                <a:lnTo>
                  <a:pt x="747" y="109"/>
                </a:lnTo>
                <a:lnTo>
                  <a:pt x="751" y="109"/>
                </a:lnTo>
                <a:lnTo>
                  <a:pt x="751" y="109"/>
                </a:lnTo>
                <a:lnTo>
                  <a:pt x="755" y="109"/>
                </a:lnTo>
                <a:lnTo>
                  <a:pt x="755" y="109"/>
                </a:lnTo>
                <a:lnTo>
                  <a:pt x="757" y="109"/>
                </a:lnTo>
                <a:lnTo>
                  <a:pt x="757" y="109"/>
                </a:lnTo>
                <a:lnTo>
                  <a:pt x="759" y="109"/>
                </a:lnTo>
                <a:lnTo>
                  <a:pt x="759" y="109"/>
                </a:lnTo>
                <a:lnTo>
                  <a:pt x="760" y="109"/>
                </a:lnTo>
                <a:lnTo>
                  <a:pt x="760" y="109"/>
                </a:lnTo>
                <a:lnTo>
                  <a:pt x="767" y="109"/>
                </a:lnTo>
                <a:lnTo>
                  <a:pt x="767" y="109"/>
                </a:lnTo>
                <a:lnTo>
                  <a:pt x="768" y="109"/>
                </a:lnTo>
                <a:lnTo>
                  <a:pt x="768" y="109"/>
                </a:lnTo>
                <a:lnTo>
                  <a:pt x="770" y="109"/>
                </a:lnTo>
                <a:lnTo>
                  <a:pt x="770" y="109"/>
                </a:lnTo>
                <a:lnTo>
                  <a:pt x="777" y="109"/>
                </a:lnTo>
                <a:lnTo>
                  <a:pt x="777" y="103"/>
                </a:lnTo>
                <a:lnTo>
                  <a:pt x="778" y="103"/>
                </a:lnTo>
                <a:lnTo>
                  <a:pt x="778" y="103"/>
                </a:lnTo>
                <a:lnTo>
                  <a:pt x="780" y="103"/>
                </a:lnTo>
                <a:lnTo>
                  <a:pt x="780" y="103"/>
                </a:lnTo>
                <a:lnTo>
                  <a:pt x="781" y="103"/>
                </a:lnTo>
                <a:lnTo>
                  <a:pt x="781" y="103"/>
                </a:lnTo>
                <a:lnTo>
                  <a:pt x="783" y="103"/>
                </a:lnTo>
                <a:lnTo>
                  <a:pt x="783" y="103"/>
                </a:lnTo>
                <a:lnTo>
                  <a:pt x="785" y="103"/>
                </a:lnTo>
                <a:lnTo>
                  <a:pt x="785" y="103"/>
                </a:lnTo>
                <a:lnTo>
                  <a:pt x="790" y="103"/>
                </a:lnTo>
                <a:lnTo>
                  <a:pt x="790" y="103"/>
                </a:lnTo>
                <a:lnTo>
                  <a:pt x="791" y="103"/>
                </a:lnTo>
                <a:lnTo>
                  <a:pt x="791" y="103"/>
                </a:lnTo>
                <a:lnTo>
                  <a:pt x="793" y="103"/>
                </a:lnTo>
                <a:lnTo>
                  <a:pt x="793" y="103"/>
                </a:lnTo>
                <a:lnTo>
                  <a:pt x="796" y="103"/>
                </a:lnTo>
                <a:lnTo>
                  <a:pt x="796" y="103"/>
                </a:lnTo>
                <a:lnTo>
                  <a:pt x="801" y="103"/>
                </a:lnTo>
                <a:lnTo>
                  <a:pt x="801" y="103"/>
                </a:lnTo>
                <a:lnTo>
                  <a:pt x="802" y="103"/>
                </a:lnTo>
                <a:lnTo>
                  <a:pt x="802" y="103"/>
                </a:lnTo>
                <a:lnTo>
                  <a:pt x="804" y="103"/>
                </a:lnTo>
                <a:lnTo>
                  <a:pt x="804" y="103"/>
                </a:lnTo>
                <a:lnTo>
                  <a:pt x="806" y="103"/>
                </a:lnTo>
                <a:lnTo>
                  <a:pt x="806" y="103"/>
                </a:lnTo>
                <a:lnTo>
                  <a:pt x="807" y="103"/>
                </a:lnTo>
                <a:lnTo>
                  <a:pt x="807" y="103"/>
                </a:lnTo>
                <a:lnTo>
                  <a:pt x="811" y="103"/>
                </a:lnTo>
                <a:lnTo>
                  <a:pt x="811" y="97"/>
                </a:lnTo>
                <a:lnTo>
                  <a:pt x="812" y="97"/>
                </a:lnTo>
                <a:lnTo>
                  <a:pt x="812" y="97"/>
                </a:lnTo>
                <a:lnTo>
                  <a:pt x="814" y="97"/>
                </a:lnTo>
                <a:lnTo>
                  <a:pt x="814" y="97"/>
                </a:lnTo>
                <a:lnTo>
                  <a:pt x="817" y="97"/>
                </a:lnTo>
                <a:lnTo>
                  <a:pt x="817" y="97"/>
                </a:lnTo>
                <a:lnTo>
                  <a:pt x="819" y="97"/>
                </a:lnTo>
                <a:lnTo>
                  <a:pt x="819" y="97"/>
                </a:lnTo>
                <a:lnTo>
                  <a:pt x="824" y="97"/>
                </a:lnTo>
                <a:lnTo>
                  <a:pt x="824" y="97"/>
                </a:lnTo>
                <a:lnTo>
                  <a:pt x="825" y="97"/>
                </a:lnTo>
                <a:lnTo>
                  <a:pt x="825" y="97"/>
                </a:lnTo>
                <a:lnTo>
                  <a:pt x="827" y="97"/>
                </a:lnTo>
                <a:lnTo>
                  <a:pt x="827" y="97"/>
                </a:lnTo>
                <a:lnTo>
                  <a:pt x="830" y="97"/>
                </a:lnTo>
                <a:lnTo>
                  <a:pt x="830" y="97"/>
                </a:lnTo>
                <a:lnTo>
                  <a:pt x="835" y="97"/>
                </a:lnTo>
                <a:lnTo>
                  <a:pt x="835" y="97"/>
                </a:lnTo>
                <a:lnTo>
                  <a:pt x="837" y="97"/>
                </a:lnTo>
                <a:lnTo>
                  <a:pt x="837" y="97"/>
                </a:lnTo>
                <a:lnTo>
                  <a:pt x="838" y="97"/>
                </a:lnTo>
                <a:lnTo>
                  <a:pt x="838" y="97"/>
                </a:lnTo>
                <a:lnTo>
                  <a:pt x="841" y="97"/>
                </a:lnTo>
                <a:lnTo>
                  <a:pt x="841" y="97"/>
                </a:lnTo>
                <a:lnTo>
                  <a:pt x="846" y="97"/>
                </a:lnTo>
                <a:lnTo>
                  <a:pt x="846" y="97"/>
                </a:lnTo>
                <a:lnTo>
                  <a:pt x="850" y="97"/>
                </a:lnTo>
                <a:lnTo>
                  <a:pt x="850" y="97"/>
                </a:lnTo>
                <a:lnTo>
                  <a:pt x="851" y="97"/>
                </a:lnTo>
                <a:lnTo>
                  <a:pt x="851" y="89"/>
                </a:lnTo>
                <a:lnTo>
                  <a:pt x="853" y="89"/>
                </a:lnTo>
                <a:lnTo>
                  <a:pt x="853" y="89"/>
                </a:lnTo>
                <a:lnTo>
                  <a:pt x="854" y="89"/>
                </a:lnTo>
                <a:lnTo>
                  <a:pt x="854" y="82"/>
                </a:lnTo>
                <a:lnTo>
                  <a:pt x="858" y="82"/>
                </a:lnTo>
                <a:lnTo>
                  <a:pt x="858" y="82"/>
                </a:lnTo>
                <a:lnTo>
                  <a:pt x="859" y="82"/>
                </a:lnTo>
                <a:lnTo>
                  <a:pt x="859" y="82"/>
                </a:lnTo>
                <a:lnTo>
                  <a:pt x="861" y="82"/>
                </a:lnTo>
                <a:lnTo>
                  <a:pt x="861" y="82"/>
                </a:lnTo>
                <a:lnTo>
                  <a:pt x="864" y="82"/>
                </a:lnTo>
                <a:lnTo>
                  <a:pt x="864" y="82"/>
                </a:lnTo>
                <a:lnTo>
                  <a:pt x="867" y="82"/>
                </a:lnTo>
                <a:lnTo>
                  <a:pt x="867" y="74"/>
                </a:lnTo>
                <a:lnTo>
                  <a:pt x="869" y="74"/>
                </a:lnTo>
                <a:lnTo>
                  <a:pt x="869" y="74"/>
                </a:lnTo>
                <a:lnTo>
                  <a:pt x="871" y="74"/>
                </a:lnTo>
                <a:lnTo>
                  <a:pt x="871" y="74"/>
                </a:lnTo>
                <a:lnTo>
                  <a:pt x="872" y="74"/>
                </a:lnTo>
                <a:lnTo>
                  <a:pt x="872" y="74"/>
                </a:lnTo>
                <a:lnTo>
                  <a:pt x="874" y="74"/>
                </a:lnTo>
                <a:lnTo>
                  <a:pt x="874" y="66"/>
                </a:lnTo>
                <a:lnTo>
                  <a:pt x="876" y="66"/>
                </a:lnTo>
                <a:lnTo>
                  <a:pt x="876" y="66"/>
                </a:lnTo>
                <a:lnTo>
                  <a:pt x="880" y="66"/>
                </a:lnTo>
                <a:lnTo>
                  <a:pt x="880" y="66"/>
                </a:lnTo>
                <a:lnTo>
                  <a:pt x="882" y="66"/>
                </a:lnTo>
                <a:lnTo>
                  <a:pt x="882" y="66"/>
                </a:lnTo>
                <a:lnTo>
                  <a:pt x="885" y="66"/>
                </a:lnTo>
                <a:lnTo>
                  <a:pt x="885" y="66"/>
                </a:lnTo>
                <a:lnTo>
                  <a:pt x="887" y="66"/>
                </a:lnTo>
                <a:lnTo>
                  <a:pt x="887" y="66"/>
                </a:lnTo>
                <a:lnTo>
                  <a:pt x="892" y="66"/>
                </a:lnTo>
                <a:lnTo>
                  <a:pt x="892" y="66"/>
                </a:lnTo>
                <a:lnTo>
                  <a:pt x="893" y="66"/>
                </a:lnTo>
                <a:lnTo>
                  <a:pt x="893" y="57"/>
                </a:lnTo>
                <a:lnTo>
                  <a:pt x="895" y="57"/>
                </a:lnTo>
                <a:lnTo>
                  <a:pt x="895" y="57"/>
                </a:lnTo>
                <a:lnTo>
                  <a:pt x="897" y="57"/>
                </a:lnTo>
                <a:lnTo>
                  <a:pt x="897" y="57"/>
                </a:lnTo>
                <a:lnTo>
                  <a:pt x="898" y="57"/>
                </a:lnTo>
                <a:lnTo>
                  <a:pt x="898" y="57"/>
                </a:lnTo>
                <a:lnTo>
                  <a:pt x="903" y="57"/>
                </a:lnTo>
                <a:lnTo>
                  <a:pt x="903" y="57"/>
                </a:lnTo>
                <a:lnTo>
                  <a:pt x="906" y="57"/>
                </a:lnTo>
                <a:lnTo>
                  <a:pt x="906" y="49"/>
                </a:lnTo>
                <a:lnTo>
                  <a:pt x="908" y="49"/>
                </a:lnTo>
                <a:lnTo>
                  <a:pt x="908" y="49"/>
                </a:lnTo>
                <a:lnTo>
                  <a:pt x="910" y="49"/>
                </a:lnTo>
                <a:lnTo>
                  <a:pt x="910" y="49"/>
                </a:lnTo>
                <a:lnTo>
                  <a:pt x="914" y="49"/>
                </a:lnTo>
                <a:lnTo>
                  <a:pt x="914" y="49"/>
                </a:lnTo>
                <a:lnTo>
                  <a:pt x="916" y="49"/>
                </a:lnTo>
                <a:lnTo>
                  <a:pt x="916" y="49"/>
                </a:lnTo>
                <a:lnTo>
                  <a:pt x="918" y="49"/>
                </a:lnTo>
                <a:lnTo>
                  <a:pt x="918" y="49"/>
                </a:lnTo>
                <a:lnTo>
                  <a:pt x="919" y="49"/>
                </a:lnTo>
                <a:lnTo>
                  <a:pt x="919" y="49"/>
                </a:lnTo>
                <a:lnTo>
                  <a:pt x="921" y="49"/>
                </a:lnTo>
                <a:lnTo>
                  <a:pt x="921" y="49"/>
                </a:lnTo>
                <a:lnTo>
                  <a:pt x="924" y="49"/>
                </a:lnTo>
                <a:lnTo>
                  <a:pt x="924" y="49"/>
                </a:lnTo>
                <a:lnTo>
                  <a:pt x="926" y="49"/>
                </a:lnTo>
                <a:lnTo>
                  <a:pt x="926" y="49"/>
                </a:lnTo>
                <a:lnTo>
                  <a:pt x="927" y="49"/>
                </a:lnTo>
                <a:lnTo>
                  <a:pt x="927" y="49"/>
                </a:lnTo>
                <a:lnTo>
                  <a:pt x="929" y="49"/>
                </a:lnTo>
                <a:lnTo>
                  <a:pt x="929" y="49"/>
                </a:lnTo>
                <a:lnTo>
                  <a:pt x="931" y="49"/>
                </a:lnTo>
                <a:lnTo>
                  <a:pt x="931" y="49"/>
                </a:lnTo>
                <a:lnTo>
                  <a:pt x="932" y="49"/>
                </a:lnTo>
                <a:lnTo>
                  <a:pt x="932" y="49"/>
                </a:lnTo>
                <a:lnTo>
                  <a:pt x="937" y="49"/>
                </a:lnTo>
                <a:lnTo>
                  <a:pt x="937" y="49"/>
                </a:lnTo>
                <a:lnTo>
                  <a:pt x="939" y="49"/>
                </a:lnTo>
                <a:lnTo>
                  <a:pt x="939" y="49"/>
                </a:lnTo>
                <a:lnTo>
                  <a:pt x="940" y="49"/>
                </a:lnTo>
                <a:lnTo>
                  <a:pt x="940" y="49"/>
                </a:lnTo>
                <a:lnTo>
                  <a:pt x="944" y="49"/>
                </a:lnTo>
                <a:lnTo>
                  <a:pt x="944" y="49"/>
                </a:lnTo>
                <a:lnTo>
                  <a:pt x="945" y="49"/>
                </a:lnTo>
                <a:lnTo>
                  <a:pt x="945" y="49"/>
                </a:lnTo>
                <a:lnTo>
                  <a:pt x="947" y="49"/>
                </a:lnTo>
                <a:lnTo>
                  <a:pt x="947" y="39"/>
                </a:lnTo>
                <a:lnTo>
                  <a:pt x="958" y="39"/>
                </a:lnTo>
                <a:lnTo>
                  <a:pt x="958" y="39"/>
                </a:lnTo>
                <a:lnTo>
                  <a:pt x="963" y="39"/>
                </a:lnTo>
                <a:lnTo>
                  <a:pt x="963" y="29"/>
                </a:lnTo>
                <a:lnTo>
                  <a:pt x="971" y="29"/>
                </a:lnTo>
                <a:lnTo>
                  <a:pt x="971" y="29"/>
                </a:lnTo>
                <a:lnTo>
                  <a:pt x="973" y="29"/>
                </a:lnTo>
                <a:lnTo>
                  <a:pt x="973" y="29"/>
                </a:lnTo>
                <a:lnTo>
                  <a:pt x="976" y="29"/>
                </a:lnTo>
                <a:lnTo>
                  <a:pt x="976" y="29"/>
                </a:lnTo>
                <a:lnTo>
                  <a:pt x="978" y="29"/>
                </a:lnTo>
                <a:lnTo>
                  <a:pt x="978" y="29"/>
                </a:lnTo>
                <a:lnTo>
                  <a:pt x="983" y="29"/>
                </a:lnTo>
                <a:lnTo>
                  <a:pt x="983" y="29"/>
                </a:lnTo>
                <a:lnTo>
                  <a:pt x="984" y="29"/>
                </a:lnTo>
                <a:lnTo>
                  <a:pt x="984" y="29"/>
                </a:lnTo>
                <a:lnTo>
                  <a:pt x="986" y="29"/>
                </a:lnTo>
                <a:lnTo>
                  <a:pt x="986" y="29"/>
                </a:lnTo>
                <a:lnTo>
                  <a:pt x="989" y="29"/>
                </a:lnTo>
                <a:lnTo>
                  <a:pt x="989" y="29"/>
                </a:lnTo>
                <a:lnTo>
                  <a:pt x="991" y="29"/>
                </a:lnTo>
                <a:lnTo>
                  <a:pt x="991" y="29"/>
                </a:lnTo>
                <a:lnTo>
                  <a:pt x="994" y="29"/>
                </a:lnTo>
                <a:lnTo>
                  <a:pt x="994" y="29"/>
                </a:lnTo>
                <a:lnTo>
                  <a:pt x="996" y="29"/>
                </a:lnTo>
                <a:lnTo>
                  <a:pt x="996" y="29"/>
                </a:lnTo>
                <a:lnTo>
                  <a:pt x="997" y="29"/>
                </a:lnTo>
                <a:lnTo>
                  <a:pt x="997" y="29"/>
                </a:lnTo>
                <a:lnTo>
                  <a:pt x="999" y="29"/>
                </a:lnTo>
                <a:lnTo>
                  <a:pt x="999" y="29"/>
                </a:lnTo>
                <a:lnTo>
                  <a:pt x="1000" y="29"/>
                </a:lnTo>
                <a:lnTo>
                  <a:pt x="1000" y="29"/>
                </a:lnTo>
                <a:lnTo>
                  <a:pt x="1005" y="29"/>
                </a:lnTo>
                <a:lnTo>
                  <a:pt x="1005" y="29"/>
                </a:lnTo>
                <a:lnTo>
                  <a:pt x="1007" y="29"/>
                </a:lnTo>
                <a:lnTo>
                  <a:pt x="1007" y="29"/>
                </a:lnTo>
                <a:lnTo>
                  <a:pt x="1009" y="29"/>
                </a:lnTo>
                <a:lnTo>
                  <a:pt x="1009" y="29"/>
                </a:lnTo>
                <a:lnTo>
                  <a:pt x="1010" y="29"/>
                </a:lnTo>
                <a:lnTo>
                  <a:pt x="1010" y="29"/>
                </a:lnTo>
                <a:lnTo>
                  <a:pt x="1012" y="29"/>
                </a:lnTo>
                <a:lnTo>
                  <a:pt x="1012" y="29"/>
                </a:lnTo>
                <a:lnTo>
                  <a:pt x="1017" y="29"/>
                </a:lnTo>
                <a:lnTo>
                  <a:pt x="1017" y="29"/>
                </a:lnTo>
                <a:lnTo>
                  <a:pt x="1018" y="29"/>
                </a:lnTo>
                <a:lnTo>
                  <a:pt x="1018" y="29"/>
                </a:lnTo>
                <a:lnTo>
                  <a:pt x="1020" y="29"/>
                </a:lnTo>
                <a:lnTo>
                  <a:pt x="1020" y="29"/>
                </a:lnTo>
                <a:lnTo>
                  <a:pt x="1021" y="29"/>
                </a:lnTo>
                <a:lnTo>
                  <a:pt x="1021" y="29"/>
                </a:lnTo>
                <a:lnTo>
                  <a:pt x="1023" y="29"/>
                </a:lnTo>
                <a:lnTo>
                  <a:pt x="1023" y="29"/>
                </a:lnTo>
                <a:lnTo>
                  <a:pt x="1028" y="29"/>
                </a:lnTo>
                <a:lnTo>
                  <a:pt x="1028" y="29"/>
                </a:lnTo>
                <a:lnTo>
                  <a:pt x="1030" y="29"/>
                </a:lnTo>
                <a:lnTo>
                  <a:pt x="1030" y="29"/>
                </a:lnTo>
                <a:lnTo>
                  <a:pt x="1031" y="29"/>
                </a:lnTo>
                <a:lnTo>
                  <a:pt x="1031" y="29"/>
                </a:lnTo>
                <a:lnTo>
                  <a:pt x="1033" y="29"/>
                </a:lnTo>
                <a:lnTo>
                  <a:pt x="1033" y="29"/>
                </a:lnTo>
                <a:lnTo>
                  <a:pt x="1034" y="29"/>
                </a:lnTo>
                <a:lnTo>
                  <a:pt x="1034" y="15"/>
                </a:lnTo>
                <a:lnTo>
                  <a:pt x="1039" y="15"/>
                </a:lnTo>
                <a:lnTo>
                  <a:pt x="1039" y="15"/>
                </a:lnTo>
                <a:lnTo>
                  <a:pt x="1041" y="15"/>
                </a:lnTo>
                <a:lnTo>
                  <a:pt x="1041" y="15"/>
                </a:lnTo>
                <a:lnTo>
                  <a:pt x="1046" y="15"/>
                </a:lnTo>
                <a:lnTo>
                  <a:pt x="1046" y="15"/>
                </a:lnTo>
                <a:lnTo>
                  <a:pt x="1051" y="15"/>
                </a:lnTo>
                <a:lnTo>
                  <a:pt x="1051" y="15"/>
                </a:lnTo>
                <a:lnTo>
                  <a:pt x="1062" y="15"/>
                </a:lnTo>
                <a:lnTo>
                  <a:pt x="1062" y="15"/>
                </a:lnTo>
                <a:lnTo>
                  <a:pt x="1064" y="15"/>
                </a:lnTo>
                <a:lnTo>
                  <a:pt x="1064" y="15"/>
                </a:lnTo>
                <a:lnTo>
                  <a:pt x="1065" y="15"/>
                </a:lnTo>
                <a:lnTo>
                  <a:pt x="1065" y="15"/>
                </a:lnTo>
                <a:lnTo>
                  <a:pt x="1067" y="15"/>
                </a:lnTo>
                <a:lnTo>
                  <a:pt x="1067" y="0"/>
                </a:lnTo>
                <a:lnTo>
                  <a:pt x="1068" y="0"/>
                </a:lnTo>
                <a:lnTo>
                  <a:pt x="1068" y="0"/>
                </a:lnTo>
                <a:lnTo>
                  <a:pt x="1073" y="0"/>
                </a:lnTo>
                <a:lnTo>
                  <a:pt x="1073" y="0"/>
                </a:lnTo>
                <a:lnTo>
                  <a:pt x="1075" y="0"/>
                </a:lnTo>
                <a:lnTo>
                  <a:pt x="1075" y="0"/>
                </a:lnTo>
                <a:lnTo>
                  <a:pt x="1077" y="0"/>
                </a:lnTo>
                <a:lnTo>
                  <a:pt x="1077" y="0"/>
                </a:lnTo>
                <a:lnTo>
                  <a:pt x="1078" y="0"/>
                </a:lnTo>
                <a:lnTo>
                  <a:pt x="1078" y="0"/>
                </a:lnTo>
                <a:lnTo>
                  <a:pt x="1080" y="0"/>
                </a:lnTo>
                <a:lnTo>
                  <a:pt x="1080" y="0"/>
                </a:lnTo>
                <a:lnTo>
                  <a:pt x="1085" y="0"/>
                </a:lnTo>
                <a:lnTo>
                  <a:pt x="1085" y="0"/>
                </a:lnTo>
                <a:lnTo>
                  <a:pt x="1086" y="0"/>
                </a:lnTo>
                <a:lnTo>
                  <a:pt x="1086" y="0"/>
                </a:lnTo>
                <a:lnTo>
                  <a:pt x="1088" y="0"/>
                </a:lnTo>
                <a:lnTo>
                  <a:pt x="1088" y="0"/>
                </a:lnTo>
                <a:lnTo>
                  <a:pt x="1090" y="0"/>
                </a:lnTo>
                <a:lnTo>
                  <a:pt x="1090" y="0"/>
                </a:lnTo>
                <a:lnTo>
                  <a:pt x="1091" y="0"/>
                </a:lnTo>
                <a:lnTo>
                  <a:pt x="1091" y="0"/>
                </a:lnTo>
                <a:lnTo>
                  <a:pt x="1093" y="0"/>
                </a:lnTo>
                <a:lnTo>
                  <a:pt x="1093" y="0"/>
                </a:lnTo>
                <a:lnTo>
                  <a:pt x="1096" y="0"/>
                </a:lnTo>
                <a:lnTo>
                  <a:pt x="1096" y="0"/>
                </a:lnTo>
                <a:lnTo>
                  <a:pt x="1098" y="0"/>
                </a:lnTo>
                <a:lnTo>
                  <a:pt x="1098" y="0"/>
                </a:lnTo>
                <a:lnTo>
                  <a:pt x="1101" y="0"/>
                </a:lnTo>
                <a:lnTo>
                  <a:pt x="1101" y="0"/>
                </a:lnTo>
                <a:lnTo>
                  <a:pt x="1103" y="0"/>
                </a:lnTo>
                <a:lnTo>
                  <a:pt x="1103" y="0"/>
                </a:lnTo>
                <a:lnTo>
                  <a:pt x="1106" y="0"/>
                </a:lnTo>
                <a:lnTo>
                  <a:pt x="1106" y="0"/>
                </a:lnTo>
                <a:lnTo>
                  <a:pt x="1107" y="0"/>
                </a:lnTo>
                <a:lnTo>
                  <a:pt x="1107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2" y="0"/>
                </a:lnTo>
                <a:lnTo>
                  <a:pt x="1112" y="0"/>
                </a:lnTo>
                <a:lnTo>
                  <a:pt x="1117" y="0"/>
                </a:lnTo>
                <a:lnTo>
                  <a:pt x="1117" y="0"/>
                </a:lnTo>
                <a:lnTo>
                  <a:pt x="1119" y="0"/>
                </a:lnTo>
                <a:lnTo>
                  <a:pt x="1119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30" y="0"/>
                </a:lnTo>
                <a:lnTo>
                  <a:pt x="1130" y="0"/>
                </a:lnTo>
                <a:lnTo>
                  <a:pt x="1133" y="0"/>
                </a:lnTo>
                <a:lnTo>
                  <a:pt x="1133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6" y="0"/>
                </a:lnTo>
                <a:lnTo>
                  <a:pt x="1156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7463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15D7A8BD-84EF-45A7-BBFE-15CCDFADE0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7437" y="1869509"/>
            <a:ext cx="0" cy="2968625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CF6DA2E8-4E7F-44EE-9FAB-F9D0F33711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4723834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2D2A0428-FAD8-4DDE-8DB2-0CAB19341A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4546034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FB5EEDB5-22EC-4570-AA7F-1B643A5CA2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4039621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CB9BF8CE-90E1-4AD5-9402-1F551C9F141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3863409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82D0629A-4C96-4BCB-BB10-332791CBF1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3356996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4675139-8080-4EFE-B530-4DCA04E3850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3179196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BA9177A2-D875-4AAE-9C44-18AE7E0883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2668021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58EBCAFB-F8DB-4535-B3D2-F5C3460070C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2491809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4CA5AB14-6EA9-416E-9FEC-9AB2CF21E1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7" y="1983809"/>
            <a:ext cx="69850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77060499-9007-4E21-B9B3-A8A9D6BBEE7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510400" y="1809184"/>
            <a:ext cx="4540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708FCBE1-2D37-4D41-9348-7C36AC069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275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6D6D6572-13F6-49FE-9783-12CBA4C9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800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8BC741A6-DCDF-460E-951D-A1560B097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325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E13C17CD-2539-44E0-BD7B-28A7B94B7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62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687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4615D796-2769-40A6-8601-1A46A9FE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787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20B983B5-F492-42EB-9FC8-4A30B0F71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12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476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F35C271A-37F0-413D-8A86-5C28F8EE9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837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8EAEBC1D-613A-454E-A126-6F881610E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362" y="57874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229C5C68-B374-4885-9BF7-436F8381B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337" y="5787459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52D28D94-3467-4397-9DF2-83CAC243C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275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F87F4F50-319C-4A92-A841-7C250036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800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84FB0173-647F-4CE9-8B79-F0CA0AB0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325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65B8108-101E-4B25-97DA-B2A5A822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62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F6E86815-56BF-468D-8478-9DD745A0F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787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121B6EE8-B850-4EAC-8D71-9D44B625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12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496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2D721884-A17D-4E2A-897B-4FAEF727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837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22EF53D4-768D-4612-AE91-2999BFC1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362" y="5579496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FC8E436E-CD3C-45F3-B5A7-9D6A35326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337" y="5579496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Line 47">
            <a:extLst>
              <a:ext uri="{FF2B5EF4-FFF2-40B4-BE49-F238E27FC236}">
                <a16:creationId xmlns:a16="http://schemas.microsoft.com/office/drawing/2014/main" id="{6EC39787-7359-48DD-93FB-414F26D02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7437" y="4838134"/>
            <a:ext cx="5389563" cy="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635D5D2F-BFF4-49E3-B5B7-39C1CA177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650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49">
            <a:extLst>
              <a:ext uri="{FF2B5EF4-FFF2-40B4-BE49-F238E27FC236}">
                <a16:creationId xmlns:a16="http://schemas.microsoft.com/office/drawing/2014/main" id="{8857A0BD-9660-4D6B-911C-1D09291C4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875" y="4949259"/>
            <a:ext cx="1889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Line 50">
            <a:extLst>
              <a:ext uri="{FF2B5EF4-FFF2-40B4-BE49-F238E27FC236}">
                <a16:creationId xmlns:a16="http://schemas.microsoft.com/office/drawing/2014/main" id="{E9706EB7-63BF-49E3-AE0B-2116E71D9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025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1">
            <a:extLst>
              <a:ext uri="{FF2B5EF4-FFF2-40B4-BE49-F238E27FC236}">
                <a16:creationId xmlns:a16="http://schemas.microsoft.com/office/drawing/2014/main" id="{70277B85-EECB-4E7D-A97A-4E133E19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425" y="4949259"/>
            <a:ext cx="2952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52">
            <a:extLst>
              <a:ext uri="{FF2B5EF4-FFF2-40B4-BE49-F238E27FC236}">
                <a16:creationId xmlns:a16="http://schemas.microsoft.com/office/drawing/2014/main" id="{F8174160-9E6D-40BD-92AB-B26DFA12A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555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88002075-0DE0-4EB3-8EE0-41063932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325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Line 54">
            <a:extLst>
              <a:ext uri="{FF2B5EF4-FFF2-40B4-BE49-F238E27FC236}">
                <a16:creationId xmlns:a16="http://schemas.microsoft.com/office/drawing/2014/main" id="{9D82DF68-C2B4-49C0-B2A6-EFDDC773A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075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5">
            <a:extLst>
              <a:ext uri="{FF2B5EF4-FFF2-40B4-BE49-F238E27FC236}">
                <a16:creationId xmlns:a16="http://schemas.microsoft.com/office/drawing/2014/main" id="{02AA8464-95CB-4555-AD3E-E3FFECE2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62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Line 56">
            <a:extLst>
              <a:ext uri="{FF2B5EF4-FFF2-40B4-BE49-F238E27FC236}">
                <a16:creationId xmlns:a16="http://schemas.microsoft.com/office/drawing/2014/main" id="{E57A60B0-4F89-4F36-9930-3D9E2C2B0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460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56AA98B6-CC6E-4A3B-9760-13A3489EF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787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Line 58">
            <a:extLst>
              <a:ext uri="{FF2B5EF4-FFF2-40B4-BE49-F238E27FC236}">
                <a16:creationId xmlns:a16="http://schemas.microsoft.com/office/drawing/2014/main" id="{1C459BB0-72E0-451A-A96C-7F712C12C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9125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59">
            <a:extLst>
              <a:ext uri="{FF2B5EF4-FFF2-40B4-BE49-F238E27FC236}">
                <a16:creationId xmlns:a16="http://schemas.microsoft.com/office/drawing/2014/main" id="{33E8FB87-FC41-4337-8AAE-467C070B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312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Line 60">
            <a:extLst>
              <a:ext uri="{FF2B5EF4-FFF2-40B4-BE49-F238E27FC236}">
                <a16:creationId xmlns:a16="http://schemas.microsoft.com/office/drawing/2014/main" id="{19460B4D-EB5A-4FFD-93A1-799ABCF75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65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1">
            <a:extLst>
              <a:ext uri="{FF2B5EF4-FFF2-40B4-BE49-F238E27FC236}">
                <a16:creationId xmlns:a16="http://schemas.microsoft.com/office/drawing/2014/main" id="{F7B53A1A-7BEA-4EC9-BD5E-AF1B6821B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837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Line 62">
            <a:extLst>
              <a:ext uri="{FF2B5EF4-FFF2-40B4-BE49-F238E27FC236}">
                <a16:creationId xmlns:a16="http://schemas.microsoft.com/office/drawing/2014/main" id="{4298BBCE-2282-452B-898B-2D03A9A9B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587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3">
            <a:extLst>
              <a:ext uri="{FF2B5EF4-FFF2-40B4-BE49-F238E27FC236}">
                <a16:creationId xmlns:a16="http://schemas.microsoft.com/office/drawing/2014/main" id="{C2F81541-7F49-4650-83BE-8FBE2CD6A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362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Line 64">
            <a:extLst>
              <a:ext uri="{FF2B5EF4-FFF2-40B4-BE49-F238E27FC236}">
                <a16:creationId xmlns:a16="http://schemas.microsoft.com/office/drawing/2014/main" id="{E7A86E2B-BB48-452D-87AF-4DA281C49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6350" y="4838134"/>
            <a:ext cx="0" cy="76200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4BDF330E-2033-4652-A3EF-13D544A98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125" y="4949259"/>
            <a:ext cx="4016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47">
            <a:extLst>
              <a:ext uri="{FF2B5EF4-FFF2-40B4-BE49-F238E27FC236}">
                <a16:creationId xmlns:a16="http://schemas.microsoft.com/office/drawing/2014/main" id="{5F977615-C5F2-424E-B500-2DE7E6CBC5C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43089" y="3196272"/>
            <a:ext cx="333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Cumulative risk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5">
            <a:extLst>
              <a:ext uri="{FF2B5EF4-FFF2-40B4-BE49-F238E27FC236}">
                <a16:creationId xmlns:a16="http://schemas.microsoft.com/office/drawing/2014/main" id="{B170FECC-30A4-480B-8824-BD092EFB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353" y="5221781"/>
            <a:ext cx="2281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Days after randomization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33">
            <a:extLst>
              <a:ext uri="{FF2B5EF4-FFF2-40B4-BE49-F238E27FC236}">
                <a16:creationId xmlns:a16="http://schemas.microsoft.com/office/drawing/2014/main" id="{8E8389F7-81E3-4223-B135-2BBD7210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855" y="5337181"/>
            <a:ext cx="12519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 at risk</a:t>
            </a:r>
            <a:endParaRPr kumimoji="0" lang="en-US" altLang="en-US" sz="15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1FC2241C-58DD-4D08-8C22-F41B2AC6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020" y="5774536"/>
            <a:ext cx="14683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Rivaroxaban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92CEEDDB-712F-42FF-8672-0C2A195A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094" y="5566734"/>
            <a:ext cx="13385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Antiplatelet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D71B957-E3B0-49D1-9263-77D1AF36F1FD}"/>
              </a:ext>
            </a:extLst>
          </p:cNvPr>
          <p:cNvSpPr txBox="1"/>
          <p:nvPr/>
        </p:nvSpPr>
        <p:spPr>
          <a:xfrm>
            <a:off x="3056500" y="1603218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Rivaroxaban arm vs. Antiplatelet arm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Hazard ratio, 1.35 (95% CI: 1.01-1.81); p=0.04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1DEE2FF-CAC2-4DA1-AF83-DDAE5AE906FB}"/>
              </a:ext>
            </a:extLst>
          </p:cNvPr>
          <p:cNvSpPr txBox="1"/>
          <p:nvPr/>
        </p:nvSpPr>
        <p:spPr>
          <a:xfrm>
            <a:off x="4010370" y="2876696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 arm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E5F921-E7A5-4066-B9E1-241CD6D8F02E}"/>
              </a:ext>
            </a:extLst>
          </p:cNvPr>
          <p:cNvSpPr txBox="1"/>
          <p:nvPr/>
        </p:nvSpPr>
        <p:spPr>
          <a:xfrm>
            <a:off x="5609460" y="3808706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 arm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56A185-082E-45C4-B205-6FAEF93F7950}"/>
              </a:ext>
            </a:extLst>
          </p:cNvPr>
          <p:cNvSpPr txBox="1"/>
          <p:nvPr/>
        </p:nvSpPr>
        <p:spPr>
          <a:xfrm>
            <a:off x="8253974" y="2330719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105 events (9.8 per 100 person-years)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7D27D26-A7B8-4E1E-B333-603E1F4F4485}"/>
              </a:ext>
            </a:extLst>
          </p:cNvPr>
          <p:cNvSpPr txBox="1"/>
          <p:nvPr/>
        </p:nvSpPr>
        <p:spPr>
          <a:xfrm>
            <a:off x="8269241" y="2740654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78 events (7.2 per 100 person-years)</a:t>
            </a:r>
          </a:p>
        </p:txBody>
      </p:sp>
    </p:spTree>
    <p:extLst>
      <p:ext uri="{BB962C8B-B14F-4D97-AF65-F5344CB8AC3E}">
        <p14:creationId xmlns:p14="http://schemas.microsoft.com/office/powerpoint/2010/main" val="14818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6A4D8-49C5-BD4B-BBAB-53EBA5E609ED}"/>
              </a:ext>
            </a:extLst>
          </p:cNvPr>
          <p:cNvSpPr txBox="1"/>
          <p:nvPr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CF88F-46AF-664E-8E0C-49AC50444A6A}"/>
              </a:ext>
            </a:extLst>
          </p:cNvPr>
          <p:cNvSpPr txBox="1"/>
          <p:nvPr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815" y="85129"/>
            <a:ext cx="1179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1F32"/>
                </a:solidFill>
                <a:latin typeface="Lub Dub"/>
              </a:rPr>
              <a:t>Primary Safety Endpoint (Intention-to-treat)</a:t>
            </a:r>
          </a:p>
          <a:p>
            <a:pPr algn="ctr"/>
            <a:r>
              <a:rPr lang="en-US" sz="2000" b="1" dirty="0">
                <a:latin typeface="Lub Dub"/>
              </a:rPr>
              <a:t>Time to VARC life-threatening, disabling or major bleeding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56A185-082E-45C4-B205-6FAEF93F7950}"/>
              </a:ext>
            </a:extLst>
          </p:cNvPr>
          <p:cNvSpPr txBox="1"/>
          <p:nvPr/>
        </p:nvSpPr>
        <p:spPr>
          <a:xfrm>
            <a:off x="7500579" y="3166060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46 events (4.3 per 100 person-years)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7D27D26-A7B8-4E1E-B333-603E1F4F4485}"/>
              </a:ext>
            </a:extLst>
          </p:cNvPr>
          <p:cNvSpPr txBox="1"/>
          <p:nvPr/>
        </p:nvSpPr>
        <p:spPr>
          <a:xfrm>
            <a:off x="7500579" y="3488020"/>
            <a:ext cx="3731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31 events (2.8 per 100 person-years)</a:t>
            </a: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24FC16B2-7302-4FA4-B7D7-4BF897531A3C}"/>
              </a:ext>
            </a:extLst>
          </p:cNvPr>
          <p:cNvSpPr>
            <a:spLocks/>
          </p:cNvSpPr>
          <p:nvPr/>
        </p:nvSpPr>
        <p:spPr bwMode="auto">
          <a:xfrm>
            <a:off x="2492376" y="3640138"/>
            <a:ext cx="4968875" cy="738187"/>
          </a:xfrm>
          <a:custGeom>
            <a:avLst/>
            <a:gdLst>
              <a:gd name="T0" fmla="*/ 8 w 1167"/>
              <a:gd name="T1" fmla="*/ 153 h 164"/>
              <a:gd name="T2" fmla="*/ 56 w 1167"/>
              <a:gd name="T3" fmla="*/ 141 h 164"/>
              <a:gd name="T4" fmla="*/ 84 w 1167"/>
              <a:gd name="T5" fmla="*/ 141 h 164"/>
              <a:gd name="T6" fmla="*/ 120 w 1167"/>
              <a:gd name="T7" fmla="*/ 126 h 164"/>
              <a:gd name="T8" fmla="*/ 136 w 1167"/>
              <a:gd name="T9" fmla="*/ 114 h 164"/>
              <a:gd name="T10" fmla="*/ 160 w 1167"/>
              <a:gd name="T11" fmla="*/ 106 h 164"/>
              <a:gd name="T12" fmla="*/ 176 w 1167"/>
              <a:gd name="T13" fmla="*/ 95 h 164"/>
              <a:gd name="T14" fmla="*/ 227 w 1167"/>
              <a:gd name="T15" fmla="*/ 95 h 164"/>
              <a:gd name="T16" fmla="*/ 262 w 1167"/>
              <a:gd name="T17" fmla="*/ 95 h 164"/>
              <a:gd name="T18" fmla="*/ 290 w 1167"/>
              <a:gd name="T19" fmla="*/ 95 h 164"/>
              <a:gd name="T20" fmla="*/ 313 w 1167"/>
              <a:gd name="T21" fmla="*/ 95 h 164"/>
              <a:gd name="T22" fmla="*/ 344 w 1167"/>
              <a:gd name="T23" fmla="*/ 95 h 164"/>
              <a:gd name="T24" fmla="*/ 356 w 1167"/>
              <a:gd name="T25" fmla="*/ 95 h 164"/>
              <a:gd name="T26" fmla="*/ 384 w 1167"/>
              <a:gd name="T27" fmla="*/ 95 h 164"/>
              <a:gd name="T28" fmla="*/ 421 w 1167"/>
              <a:gd name="T29" fmla="*/ 95 h 164"/>
              <a:gd name="T30" fmla="*/ 468 w 1167"/>
              <a:gd name="T31" fmla="*/ 77 h 164"/>
              <a:gd name="T32" fmla="*/ 507 w 1167"/>
              <a:gd name="T33" fmla="*/ 77 h 164"/>
              <a:gd name="T34" fmla="*/ 522 w 1167"/>
              <a:gd name="T35" fmla="*/ 77 h 164"/>
              <a:gd name="T36" fmla="*/ 540 w 1167"/>
              <a:gd name="T37" fmla="*/ 77 h 164"/>
              <a:gd name="T38" fmla="*/ 553 w 1167"/>
              <a:gd name="T39" fmla="*/ 77 h 164"/>
              <a:gd name="T40" fmla="*/ 562 w 1167"/>
              <a:gd name="T41" fmla="*/ 77 h 164"/>
              <a:gd name="T42" fmla="*/ 575 w 1167"/>
              <a:gd name="T43" fmla="*/ 77 h 164"/>
              <a:gd name="T44" fmla="*/ 593 w 1167"/>
              <a:gd name="T45" fmla="*/ 68 h 164"/>
              <a:gd name="T46" fmla="*/ 610 w 1167"/>
              <a:gd name="T47" fmla="*/ 68 h 164"/>
              <a:gd name="T48" fmla="*/ 624 w 1167"/>
              <a:gd name="T49" fmla="*/ 68 h 164"/>
              <a:gd name="T50" fmla="*/ 644 w 1167"/>
              <a:gd name="T51" fmla="*/ 68 h 164"/>
              <a:gd name="T52" fmla="*/ 655 w 1167"/>
              <a:gd name="T53" fmla="*/ 68 h 164"/>
              <a:gd name="T54" fmla="*/ 670 w 1167"/>
              <a:gd name="T55" fmla="*/ 68 h 164"/>
              <a:gd name="T56" fmla="*/ 681 w 1167"/>
              <a:gd name="T57" fmla="*/ 68 h 164"/>
              <a:gd name="T58" fmla="*/ 699 w 1167"/>
              <a:gd name="T59" fmla="*/ 62 h 164"/>
              <a:gd name="T60" fmla="*/ 710 w 1167"/>
              <a:gd name="T61" fmla="*/ 62 h 164"/>
              <a:gd name="T62" fmla="*/ 725 w 1167"/>
              <a:gd name="T63" fmla="*/ 62 h 164"/>
              <a:gd name="T64" fmla="*/ 738 w 1167"/>
              <a:gd name="T65" fmla="*/ 62 h 164"/>
              <a:gd name="T66" fmla="*/ 749 w 1167"/>
              <a:gd name="T67" fmla="*/ 62 h 164"/>
              <a:gd name="T68" fmla="*/ 768 w 1167"/>
              <a:gd name="T69" fmla="*/ 56 h 164"/>
              <a:gd name="T70" fmla="*/ 783 w 1167"/>
              <a:gd name="T71" fmla="*/ 56 h 164"/>
              <a:gd name="T72" fmla="*/ 801 w 1167"/>
              <a:gd name="T73" fmla="*/ 49 h 164"/>
              <a:gd name="T74" fmla="*/ 814 w 1167"/>
              <a:gd name="T75" fmla="*/ 49 h 164"/>
              <a:gd name="T76" fmla="*/ 825 w 1167"/>
              <a:gd name="T77" fmla="*/ 49 h 164"/>
              <a:gd name="T78" fmla="*/ 837 w 1167"/>
              <a:gd name="T79" fmla="*/ 49 h 164"/>
              <a:gd name="T80" fmla="*/ 846 w 1167"/>
              <a:gd name="T81" fmla="*/ 49 h 164"/>
              <a:gd name="T82" fmla="*/ 863 w 1167"/>
              <a:gd name="T83" fmla="*/ 49 h 164"/>
              <a:gd name="T84" fmla="*/ 876 w 1167"/>
              <a:gd name="T85" fmla="*/ 49 h 164"/>
              <a:gd name="T86" fmla="*/ 892 w 1167"/>
              <a:gd name="T87" fmla="*/ 40 h 164"/>
              <a:gd name="T88" fmla="*/ 905 w 1167"/>
              <a:gd name="T89" fmla="*/ 40 h 164"/>
              <a:gd name="T90" fmla="*/ 924 w 1167"/>
              <a:gd name="T91" fmla="*/ 40 h 164"/>
              <a:gd name="T92" fmla="*/ 935 w 1167"/>
              <a:gd name="T93" fmla="*/ 40 h 164"/>
              <a:gd name="T94" fmla="*/ 950 w 1167"/>
              <a:gd name="T95" fmla="*/ 40 h 164"/>
              <a:gd name="T96" fmla="*/ 973 w 1167"/>
              <a:gd name="T97" fmla="*/ 40 h 164"/>
              <a:gd name="T98" fmla="*/ 986 w 1167"/>
              <a:gd name="T99" fmla="*/ 28 h 164"/>
              <a:gd name="T100" fmla="*/ 996 w 1167"/>
              <a:gd name="T101" fmla="*/ 16 h 164"/>
              <a:gd name="T102" fmla="*/ 1012 w 1167"/>
              <a:gd name="T103" fmla="*/ 16 h 164"/>
              <a:gd name="T104" fmla="*/ 1023 w 1167"/>
              <a:gd name="T105" fmla="*/ 16 h 164"/>
              <a:gd name="T106" fmla="*/ 1039 w 1167"/>
              <a:gd name="T107" fmla="*/ 16 h 164"/>
              <a:gd name="T108" fmla="*/ 1054 w 1167"/>
              <a:gd name="T109" fmla="*/ 0 h 164"/>
              <a:gd name="T110" fmla="*/ 1067 w 1167"/>
              <a:gd name="T111" fmla="*/ 0 h 164"/>
              <a:gd name="T112" fmla="*/ 1078 w 1167"/>
              <a:gd name="T113" fmla="*/ 0 h 164"/>
              <a:gd name="T114" fmla="*/ 1091 w 1167"/>
              <a:gd name="T115" fmla="*/ 0 h 164"/>
              <a:gd name="T116" fmla="*/ 1101 w 1167"/>
              <a:gd name="T117" fmla="*/ 0 h 164"/>
              <a:gd name="T118" fmla="*/ 1122 w 1167"/>
              <a:gd name="T119" fmla="*/ 0 h 164"/>
              <a:gd name="T120" fmla="*/ 1135 w 1167"/>
              <a:gd name="T121" fmla="*/ 0 h 164"/>
              <a:gd name="T122" fmla="*/ 1154 w 1167"/>
              <a:gd name="T123" fmla="*/ 0 h 164"/>
              <a:gd name="T124" fmla="*/ 1167 w 1167"/>
              <a:gd name="T12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7" h="164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1" y="164"/>
                </a:lnTo>
                <a:lnTo>
                  <a:pt x="1" y="164"/>
                </a:lnTo>
                <a:lnTo>
                  <a:pt x="5" y="164"/>
                </a:lnTo>
                <a:lnTo>
                  <a:pt x="5" y="160"/>
                </a:lnTo>
                <a:lnTo>
                  <a:pt x="6" y="160"/>
                </a:lnTo>
                <a:lnTo>
                  <a:pt x="6" y="156"/>
                </a:lnTo>
                <a:lnTo>
                  <a:pt x="8" y="156"/>
                </a:lnTo>
                <a:lnTo>
                  <a:pt x="8" y="153"/>
                </a:lnTo>
                <a:lnTo>
                  <a:pt x="9" y="153"/>
                </a:lnTo>
                <a:lnTo>
                  <a:pt x="9" y="149"/>
                </a:lnTo>
                <a:lnTo>
                  <a:pt x="16" y="149"/>
                </a:lnTo>
                <a:lnTo>
                  <a:pt x="16" y="145"/>
                </a:lnTo>
                <a:lnTo>
                  <a:pt x="29" y="145"/>
                </a:lnTo>
                <a:lnTo>
                  <a:pt x="29" y="141"/>
                </a:lnTo>
                <a:lnTo>
                  <a:pt x="31" y="141"/>
                </a:lnTo>
                <a:lnTo>
                  <a:pt x="31" y="141"/>
                </a:lnTo>
                <a:lnTo>
                  <a:pt x="53" y="141"/>
                </a:lnTo>
                <a:lnTo>
                  <a:pt x="53" y="141"/>
                </a:lnTo>
                <a:lnTo>
                  <a:pt x="56" y="141"/>
                </a:lnTo>
                <a:lnTo>
                  <a:pt x="56" y="141"/>
                </a:lnTo>
                <a:lnTo>
                  <a:pt x="58" y="141"/>
                </a:lnTo>
                <a:lnTo>
                  <a:pt x="58" y="141"/>
                </a:lnTo>
                <a:lnTo>
                  <a:pt x="71" y="141"/>
                </a:lnTo>
                <a:lnTo>
                  <a:pt x="71" y="141"/>
                </a:lnTo>
                <a:lnTo>
                  <a:pt x="73" y="141"/>
                </a:lnTo>
                <a:lnTo>
                  <a:pt x="73" y="141"/>
                </a:lnTo>
                <a:lnTo>
                  <a:pt x="79" y="141"/>
                </a:lnTo>
                <a:lnTo>
                  <a:pt x="79" y="141"/>
                </a:lnTo>
                <a:lnTo>
                  <a:pt x="84" y="141"/>
                </a:lnTo>
                <a:lnTo>
                  <a:pt x="84" y="141"/>
                </a:lnTo>
                <a:lnTo>
                  <a:pt x="89" y="141"/>
                </a:lnTo>
                <a:lnTo>
                  <a:pt x="89" y="141"/>
                </a:lnTo>
                <a:lnTo>
                  <a:pt x="105" y="141"/>
                </a:lnTo>
                <a:lnTo>
                  <a:pt x="105" y="137"/>
                </a:lnTo>
                <a:lnTo>
                  <a:pt x="107" y="137"/>
                </a:lnTo>
                <a:lnTo>
                  <a:pt x="107" y="133"/>
                </a:lnTo>
                <a:lnTo>
                  <a:pt x="110" y="133"/>
                </a:lnTo>
                <a:lnTo>
                  <a:pt x="110" y="130"/>
                </a:lnTo>
                <a:lnTo>
                  <a:pt x="118" y="130"/>
                </a:lnTo>
                <a:lnTo>
                  <a:pt x="118" y="126"/>
                </a:lnTo>
                <a:lnTo>
                  <a:pt x="120" y="126"/>
                </a:lnTo>
                <a:lnTo>
                  <a:pt x="120" y="122"/>
                </a:lnTo>
                <a:lnTo>
                  <a:pt x="123" y="122"/>
                </a:lnTo>
                <a:lnTo>
                  <a:pt x="123" y="114"/>
                </a:lnTo>
                <a:lnTo>
                  <a:pt x="125" y="114"/>
                </a:lnTo>
                <a:lnTo>
                  <a:pt x="125" y="114"/>
                </a:lnTo>
                <a:lnTo>
                  <a:pt x="133" y="114"/>
                </a:lnTo>
                <a:lnTo>
                  <a:pt x="133" y="114"/>
                </a:lnTo>
                <a:lnTo>
                  <a:pt x="134" y="114"/>
                </a:lnTo>
                <a:lnTo>
                  <a:pt x="134" y="114"/>
                </a:lnTo>
                <a:lnTo>
                  <a:pt x="136" y="114"/>
                </a:lnTo>
                <a:lnTo>
                  <a:pt x="136" y="114"/>
                </a:lnTo>
                <a:lnTo>
                  <a:pt x="139" y="114"/>
                </a:lnTo>
                <a:lnTo>
                  <a:pt x="139" y="110"/>
                </a:lnTo>
                <a:lnTo>
                  <a:pt x="144" y="110"/>
                </a:lnTo>
                <a:lnTo>
                  <a:pt x="144" y="110"/>
                </a:lnTo>
                <a:lnTo>
                  <a:pt x="147" y="110"/>
                </a:lnTo>
                <a:lnTo>
                  <a:pt x="147" y="106"/>
                </a:lnTo>
                <a:lnTo>
                  <a:pt x="157" y="106"/>
                </a:lnTo>
                <a:lnTo>
                  <a:pt x="157" y="106"/>
                </a:lnTo>
                <a:lnTo>
                  <a:pt x="159" y="106"/>
                </a:lnTo>
                <a:lnTo>
                  <a:pt x="159" y="106"/>
                </a:lnTo>
                <a:lnTo>
                  <a:pt x="160" y="106"/>
                </a:lnTo>
                <a:lnTo>
                  <a:pt x="160" y="106"/>
                </a:lnTo>
                <a:lnTo>
                  <a:pt x="162" y="106"/>
                </a:lnTo>
                <a:lnTo>
                  <a:pt x="162" y="102"/>
                </a:lnTo>
                <a:lnTo>
                  <a:pt x="164" y="102"/>
                </a:lnTo>
                <a:lnTo>
                  <a:pt x="164" y="95"/>
                </a:lnTo>
                <a:lnTo>
                  <a:pt x="168" y="95"/>
                </a:lnTo>
                <a:lnTo>
                  <a:pt x="168" y="95"/>
                </a:lnTo>
                <a:lnTo>
                  <a:pt x="175" y="95"/>
                </a:lnTo>
                <a:lnTo>
                  <a:pt x="175" y="95"/>
                </a:lnTo>
                <a:lnTo>
                  <a:pt x="176" y="95"/>
                </a:lnTo>
                <a:lnTo>
                  <a:pt x="176" y="95"/>
                </a:lnTo>
                <a:lnTo>
                  <a:pt x="178" y="95"/>
                </a:lnTo>
                <a:lnTo>
                  <a:pt x="178" y="95"/>
                </a:lnTo>
                <a:lnTo>
                  <a:pt x="191" y="95"/>
                </a:lnTo>
                <a:lnTo>
                  <a:pt x="191" y="95"/>
                </a:lnTo>
                <a:lnTo>
                  <a:pt x="193" y="95"/>
                </a:lnTo>
                <a:lnTo>
                  <a:pt x="193" y="95"/>
                </a:lnTo>
                <a:lnTo>
                  <a:pt x="214" y="95"/>
                </a:lnTo>
                <a:lnTo>
                  <a:pt x="214" y="95"/>
                </a:lnTo>
                <a:lnTo>
                  <a:pt x="220" y="95"/>
                </a:lnTo>
                <a:lnTo>
                  <a:pt x="220" y="95"/>
                </a:lnTo>
                <a:lnTo>
                  <a:pt x="227" y="95"/>
                </a:lnTo>
                <a:lnTo>
                  <a:pt x="227" y="95"/>
                </a:lnTo>
                <a:lnTo>
                  <a:pt x="235" y="95"/>
                </a:lnTo>
                <a:lnTo>
                  <a:pt x="235" y="95"/>
                </a:lnTo>
                <a:lnTo>
                  <a:pt x="246" y="95"/>
                </a:lnTo>
                <a:lnTo>
                  <a:pt x="246" y="95"/>
                </a:lnTo>
                <a:lnTo>
                  <a:pt x="248" y="95"/>
                </a:lnTo>
                <a:lnTo>
                  <a:pt x="248" y="95"/>
                </a:lnTo>
                <a:lnTo>
                  <a:pt x="251" y="95"/>
                </a:lnTo>
                <a:lnTo>
                  <a:pt x="251" y="95"/>
                </a:lnTo>
                <a:lnTo>
                  <a:pt x="262" y="95"/>
                </a:lnTo>
                <a:lnTo>
                  <a:pt x="262" y="95"/>
                </a:lnTo>
                <a:lnTo>
                  <a:pt x="267" y="95"/>
                </a:lnTo>
                <a:lnTo>
                  <a:pt x="267" y="95"/>
                </a:lnTo>
                <a:lnTo>
                  <a:pt x="271" y="95"/>
                </a:lnTo>
                <a:lnTo>
                  <a:pt x="271" y="95"/>
                </a:lnTo>
                <a:lnTo>
                  <a:pt x="272" y="95"/>
                </a:lnTo>
                <a:lnTo>
                  <a:pt x="272" y="95"/>
                </a:lnTo>
                <a:lnTo>
                  <a:pt x="274" y="95"/>
                </a:lnTo>
                <a:lnTo>
                  <a:pt x="274" y="95"/>
                </a:lnTo>
                <a:lnTo>
                  <a:pt x="280" y="95"/>
                </a:lnTo>
                <a:lnTo>
                  <a:pt x="280" y="95"/>
                </a:lnTo>
                <a:lnTo>
                  <a:pt x="290" y="95"/>
                </a:lnTo>
                <a:lnTo>
                  <a:pt x="290" y="95"/>
                </a:lnTo>
                <a:lnTo>
                  <a:pt x="293" y="95"/>
                </a:lnTo>
                <a:lnTo>
                  <a:pt x="293" y="95"/>
                </a:lnTo>
                <a:lnTo>
                  <a:pt x="295" y="95"/>
                </a:lnTo>
                <a:lnTo>
                  <a:pt x="295" y="95"/>
                </a:lnTo>
                <a:lnTo>
                  <a:pt x="301" y="95"/>
                </a:lnTo>
                <a:lnTo>
                  <a:pt x="301" y="95"/>
                </a:lnTo>
                <a:lnTo>
                  <a:pt x="303" y="95"/>
                </a:lnTo>
                <a:lnTo>
                  <a:pt x="303" y="95"/>
                </a:lnTo>
                <a:lnTo>
                  <a:pt x="313" y="95"/>
                </a:lnTo>
                <a:lnTo>
                  <a:pt x="313" y="95"/>
                </a:lnTo>
                <a:lnTo>
                  <a:pt x="314" y="95"/>
                </a:lnTo>
                <a:lnTo>
                  <a:pt x="314" y="95"/>
                </a:lnTo>
                <a:lnTo>
                  <a:pt x="316" y="95"/>
                </a:lnTo>
                <a:lnTo>
                  <a:pt x="316" y="95"/>
                </a:lnTo>
                <a:lnTo>
                  <a:pt x="319" y="95"/>
                </a:lnTo>
                <a:lnTo>
                  <a:pt x="319" y="95"/>
                </a:lnTo>
                <a:lnTo>
                  <a:pt x="324" y="95"/>
                </a:lnTo>
                <a:lnTo>
                  <a:pt x="324" y="95"/>
                </a:lnTo>
                <a:lnTo>
                  <a:pt x="326" y="95"/>
                </a:lnTo>
                <a:lnTo>
                  <a:pt x="326" y="95"/>
                </a:lnTo>
                <a:lnTo>
                  <a:pt x="344" y="95"/>
                </a:lnTo>
                <a:lnTo>
                  <a:pt x="344" y="95"/>
                </a:lnTo>
                <a:lnTo>
                  <a:pt x="345" y="95"/>
                </a:lnTo>
                <a:lnTo>
                  <a:pt x="345" y="95"/>
                </a:lnTo>
                <a:lnTo>
                  <a:pt x="347" y="95"/>
                </a:lnTo>
                <a:lnTo>
                  <a:pt x="347" y="95"/>
                </a:lnTo>
                <a:lnTo>
                  <a:pt x="348" y="95"/>
                </a:lnTo>
                <a:lnTo>
                  <a:pt x="348" y="95"/>
                </a:lnTo>
                <a:lnTo>
                  <a:pt x="350" y="95"/>
                </a:lnTo>
                <a:lnTo>
                  <a:pt x="350" y="95"/>
                </a:lnTo>
                <a:lnTo>
                  <a:pt x="356" y="95"/>
                </a:lnTo>
                <a:lnTo>
                  <a:pt x="356" y="95"/>
                </a:lnTo>
                <a:lnTo>
                  <a:pt x="360" y="95"/>
                </a:lnTo>
                <a:lnTo>
                  <a:pt x="360" y="95"/>
                </a:lnTo>
                <a:lnTo>
                  <a:pt x="369" y="95"/>
                </a:lnTo>
                <a:lnTo>
                  <a:pt x="369" y="95"/>
                </a:lnTo>
                <a:lnTo>
                  <a:pt x="371" y="95"/>
                </a:lnTo>
                <a:lnTo>
                  <a:pt x="371" y="95"/>
                </a:lnTo>
                <a:lnTo>
                  <a:pt x="381" y="95"/>
                </a:lnTo>
                <a:lnTo>
                  <a:pt x="381" y="95"/>
                </a:lnTo>
                <a:lnTo>
                  <a:pt x="382" y="95"/>
                </a:lnTo>
                <a:lnTo>
                  <a:pt x="382" y="95"/>
                </a:lnTo>
                <a:lnTo>
                  <a:pt x="384" y="95"/>
                </a:lnTo>
                <a:lnTo>
                  <a:pt x="384" y="95"/>
                </a:lnTo>
                <a:lnTo>
                  <a:pt x="386" y="95"/>
                </a:lnTo>
                <a:lnTo>
                  <a:pt x="386" y="95"/>
                </a:lnTo>
                <a:lnTo>
                  <a:pt x="395" y="95"/>
                </a:lnTo>
                <a:lnTo>
                  <a:pt x="395" y="95"/>
                </a:lnTo>
                <a:lnTo>
                  <a:pt x="408" y="95"/>
                </a:lnTo>
                <a:lnTo>
                  <a:pt x="408" y="95"/>
                </a:lnTo>
                <a:lnTo>
                  <a:pt x="417" y="95"/>
                </a:lnTo>
                <a:lnTo>
                  <a:pt x="417" y="95"/>
                </a:lnTo>
                <a:lnTo>
                  <a:pt x="421" y="95"/>
                </a:lnTo>
                <a:lnTo>
                  <a:pt x="421" y="95"/>
                </a:lnTo>
                <a:lnTo>
                  <a:pt x="425" y="95"/>
                </a:lnTo>
                <a:lnTo>
                  <a:pt x="425" y="90"/>
                </a:lnTo>
                <a:lnTo>
                  <a:pt x="429" y="90"/>
                </a:lnTo>
                <a:lnTo>
                  <a:pt x="429" y="90"/>
                </a:lnTo>
                <a:lnTo>
                  <a:pt x="442" y="90"/>
                </a:lnTo>
                <a:lnTo>
                  <a:pt x="442" y="86"/>
                </a:lnTo>
                <a:lnTo>
                  <a:pt x="444" y="86"/>
                </a:lnTo>
                <a:lnTo>
                  <a:pt x="444" y="82"/>
                </a:lnTo>
                <a:lnTo>
                  <a:pt x="460" y="82"/>
                </a:lnTo>
                <a:lnTo>
                  <a:pt x="460" y="77"/>
                </a:lnTo>
                <a:lnTo>
                  <a:pt x="468" y="77"/>
                </a:lnTo>
                <a:lnTo>
                  <a:pt x="468" y="77"/>
                </a:lnTo>
                <a:lnTo>
                  <a:pt x="486" y="77"/>
                </a:lnTo>
                <a:lnTo>
                  <a:pt x="486" y="77"/>
                </a:lnTo>
                <a:lnTo>
                  <a:pt x="489" y="77"/>
                </a:lnTo>
                <a:lnTo>
                  <a:pt x="489" y="77"/>
                </a:lnTo>
                <a:lnTo>
                  <a:pt x="501" y="77"/>
                </a:lnTo>
                <a:lnTo>
                  <a:pt x="501" y="77"/>
                </a:lnTo>
                <a:lnTo>
                  <a:pt x="506" y="77"/>
                </a:lnTo>
                <a:lnTo>
                  <a:pt x="506" y="77"/>
                </a:lnTo>
                <a:lnTo>
                  <a:pt x="507" y="77"/>
                </a:lnTo>
                <a:lnTo>
                  <a:pt x="507" y="77"/>
                </a:lnTo>
                <a:lnTo>
                  <a:pt x="509" y="77"/>
                </a:lnTo>
                <a:lnTo>
                  <a:pt x="509" y="77"/>
                </a:lnTo>
                <a:lnTo>
                  <a:pt x="511" y="77"/>
                </a:lnTo>
                <a:lnTo>
                  <a:pt x="511" y="77"/>
                </a:lnTo>
                <a:lnTo>
                  <a:pt x="515" y="77"/>
                </a:lnTo>
                <a:lnTo>
                  <a:pt x="515" y="77"/>
                </a:lnTo>
                <a:lnTo>
                  <a:pt x="517" y="77"/>
                </a:lnTo>
                <a:lnTo>
                  <a:pt x="517" y="77"/>
                </a:lnTo>
                <a:lnTo>
                  <a:pt x="519" y="77"/>
                </a:lnTo>
                <a:lnTo>
                  <a:pt x="519" y="77"/>
                </a:lnTo>
                <a:lnTo>
                  <a:pt x="522" y="77"/>
                </a:lnTo>
                <a:lnTo>
                  <a:pt x="522" y="77"/>
                </a:lnTo>
                <a:lnTo>
                  <a:pt x="524" y="77"/>
                </a:lnTo>
                <a:lnTo>
                  <a:pt x="524" y="77"/>
                </a:lnTo>
                <a:lnTo>
                  <a:pt x="528" y="77"/>
                </a:lnTo>
                <a:lnTo>
                  <a:pt x="528" y="77"/>
                </a:lnTo>
                <a:lnTo>
                  <a:pt x="530" y="77"/>
                </a:lnTo>
                <a:lnTo>
                  <a:pt x="530" y="77"/>
                </a:lnTo>
                <a:lnTo>
                  <a:pt x="532" y="77"/>
                </a:lnTo>
                <a:lnTo>
                  <a:pt x="532" y="77"/>
                </a:lnTo>
                <a:lnTo>
                  <a:pt x="540" y="77"/>
                </a:lnTo>
                <a:lnTo>
                  <a:pt x="540" y="77"/>
                </a:lnTo>
                <a:lnTo>
                  <a:pt x="541" y="77"/>
                </a:lnTo>
                <a:lnTo>
                  <a:pt x="541" y="77"/>
                </a:lnTo>
                <a:lnTo>
                  <a:pt x="543" y="77"/>
                </a:lnTo>
                <a:lnTo>
                  <a:pt x="543" y="77"/>
                </a:lnTo>
                <a:lnTo>
                  <a:pt x="545" y="77"/>
                </a:lnTo>
                <a:lnTo>
                  <a:pt x="545" y="77"/>
                </a:lnTo>
                <a:lnTo>
                  <a:pt x="546" y="77"/>
                </a:lnTo>
                <a:lnTo>
                  <a:pt x="546" y="77"/>
                </a:lnTo>
                <a:lnTo>
                  <a:pt x="551" y="77"/>
                </a:lnTo>
                <a:lnTo>
                  <a:pt x="551" y="77"/>
                </a:lnTo>
                <a:lnTo>
                  <a:pt x="553" y="77"/>
                </a:lnTo>
                <a:lnTo>
                  <a:pt x="553" y="77"/>
                </a:lnTo>
                <a:lnTo>
                  <a:pt x="554" y="77"/>
                </a:lnTo>
                <a:lnTo>
                  <a:pt x="554" y="77"/>
                </a:lnTo>
                <a:lnTo>
                  <a:pt x="556" y="77"/>
                </a:lnTo>
                <a:lnTo>
                  <a:pt x="556" y="77"/>
                </a:lnTo>
                <a:lnTo>
                  <a:pt x="558" y="77"/>
                </a:lnTo>
                <a:lnTo>
                  <a:pt x="558" y="77"/>
                </a:lnTo>
                <a:lnTo>
                  <a:pt x="561" y="77"/>
                </a:lnTo>
                <a:lnTo>
                  <a:pt x="561" y="77"/>
                </a:lnTo>
                <a:lnTo>
                  <a:pt x="562" y="77"/>
                </a:lnTo>
                <a:lnTo>
                  <a:pt x="562" y="77"/>
                </a:lnTo>
                <a:lnTo>
                  <a:pt x="566" y="77"/>
                </a:lnTo>
                <a:lnTo>
                  <a:pt x="566" y="77"/>
                </a:lnTo>
                <a:lnTo>
                  <a:pt x="567" y="77"/>
                </a:lnTo>
                <a:lnTo>
                  <a:pt x="567" y="77"/>
                </a:lnTo>
                <a:lnTo>
                  <a:pt x="569" y="77"/>
                </a:lnTo>
                <a:lnTo>
                  <a:pt x="569" y="77"/>
                </a:lnTo>
                <a:lnTo>
                  <a:pt x="572" y="77"/>
                </a:lnTo>
                <a:lnTo>
                  <a:pt x="572" y="77"/>
                </a:lnTo>
                <a:lnTo>
                  <a:pt x="574" y="77"/>
                </a:lnTo>
                <a:lnTo>
                  <a:pt x="574" y="77"/>
                </a:lnTo>
                <a:lnTo>
                  <a:pt x="575" y="77"/>
                </a:lnTo>
                <a:lnTo>
                  <a:pt x="575" y="77"/>
                </a:lnTo>
                <a:lnTo>
                  <a:pt x="577" y="77"/>
                </a:lnTo>
                <a:lnTo>
                  <a:pt x="577" y="77"/>
                </a:lnTo>
                <a:lnTo>
                  <a:pt x="585" y="77"/>
                </a:lnTo>
                <a:lnTo>
                  <a:pt x="585" y="77"/>
                </a:lnTo>
                <a:lnTo>
                  <a:pt x="587" y="77"/>
                </a:lnTo>
                <a:lnTo>
                  <a:pt x="587" y="73"/>
                </a:lnTo>
                <a:lnTo>
                  <a:pt x="588" y="73"/>
                </a:lnTo>
                <a:lnTo>
                  <a:pt x="588" y="73"/>
                </a:lnTo>
                <a:lnTo>
                  <a:pt x="593" y="73"/>
                </a:lnTo>
                <a:lnTo>
                  <a:pt x="593" y="68"/>
                </a:lnTo>
                <a:lnTo>
                  <a:pt x="597" y="68"/>
                </a:lnTo>
                <a:lnTo>
                  <a:pt x="597" y="68"/>
                </a:lnTo>
                <a:lnTo>
                  <a:pt x="598" y="68"/>
                </a:lnTo>
                <a:lnTo>
                  <a:pt x="598" y="68"/>
                </a:lnTo>
                <a:lnTo>
                  <a:pt x="600" y="68"/>
                </a:lnTo>
                <a:lnTo>
                  <a:pt x="600" y="68"/>
                </a:lnTo>
                <a:lnTo>
                  <a:pt x="603" y="68"/>
                </a:lnTo>
                <a:lnTo>
                  <a:pt x="603" y="68"/>
                </a:lnTo>
                <a:lnTo>
                  <a:pt x="608" y="68"/>
                </a:lnTo>
                <a:lnTo>
                  <a:pt x="608" y="68"/>
                </a:lnTo>
                <a:lnTo>
                  <a:pt x="610" y="68"/>
                </a:lnTo>
                <a:lnTo>
                  <a:pt x="610" y="68"/>
                </a:lnTo>
                <a:lnTo>
                  <a:pt x="611" y="68"/>
                </a:lnTo>
                <a:lnTo>
                  <a:pt x="611" y="68"/>
                </a:lnTo>
                <a:lnTo>
                  <a:pt x="613" y="68"/>
                </a:lnTo>
                <a:lnTo>
                  <a:pt x="613" y="68"/>
                </a:lnTo>
                <a:lnTo>
                  <a:pt x="621" y="68"/>
                </a:lnTo>
                <a:lnTo>
                  <a:pt x="621" y="68"/>
                </a:lnTo>
                <a:lnTo>
                  <a:pt x="622" y="68"/>
                </a:lnTo>
                <a:lnTo>
                  <a:pt x="622" y="68"/>
                </a:lnTo>
                <a:lnTo>
                  <a:pt x="624" y="68"/>
                </a:lnTo>
                <a:lnTo>
                  <a:pt x="624" y="68"/>
                </a:lnTo>
                <a:lnTo>
                  <a:pt x="631" y="68"/>
                </a:lnTo>
                <a:lnTo>
                  <a:pt x="631" y="68"/>
                </a:lnTo>
                <a:lnTo>
                  <a:pt x="632" y="68"/>
                </a:lnTo>
                <a:lnTo>
                  <a:pt x="632" y="68"/>
                </a:lnTo>
                <a:lnTo>
                  <a:pt x="634" y="68"/>
                </a:lnTo>
                <a:lnTo>
                  <a:pt x="634" y="68"/>
                </a:lnTo>
                <a:lnTo>
                  <a:pt x="635" y="68"/>
                </a:lnTo>
                <a:lnTo>
                  <a:pt x="635" y="68"/>
                </a:lnTo>
                <a:lnTo>
                  <a:pt x="642" y="68"/>
                </a:lnTo>
                <a:lnTo>
                  <a:pt x="642" y="68"/>
                </a:lnTo>
                <a:lnTo>
                  <a:pt x="644" y="68"/>
                </a:lnTo>
                <a:lnTo>
                  <a:pt x="644" y="68"/>
                </a:lnTo>
                <a:lnTo>
                  <a:pt x="645" y="68"/>
                </a:lnTo>
                <a:lnTo>
                  <a:pt x="645" y="68"/>
                </a:lnTo>
                <a:lnTo>
                  <a:pt x="647" y="68"/>
                </a:lnTo>
                <a:lnTo>
                  <a:pt x="647" y="68"/>
                </a:lnTo>
                <a:lnTo>
                  <a:pt x="648" y="68"/>
                </a:lnTo>
                <a:lnTo>
                  <a:pt x="648" y="68"/>
                </a:lnTo>
                <a:lnTo>
                  <a:pt x="653" y="68"/>
                </a:lnTo>
                <a:lnTo>
                  <a:pt x="653" y="68"/>
                </a:lnTo>
                <a:lnTo>
                  <a:pt x="655" y="68"/>
                </a:lnTo>
                <a:lnTo>
                  <a:pt x="655" y="68"/>
                </a:lnTo>
                <a:lnTo>
                  <a:pt x="657" y="68"/>
                </a:lnTo>
                <a:lnTo>
                  <a:pt x="657" y="68"/>
                </a:lnTo>
                <a:lnTo>
                  <a:pt x="660" y="68"/>
                </a:lnTo>
                <a:lnTo>
                  <a:pt x="660" y="68"/>
                </a:lnTo>
                <a:lnTo>
                  <a:pt x="665" y="68"/>
                </a:lnTo>
                <a:lnTo>
                  <a:pt x="665" y="68"/>
                </a:lnTo>
                <a:lnTo>
                  <a:pt x="666" y="68"/>
                </a:lnTo>
                <a:lnTo>
                  <a:pt x="666" y="68"/>
                </a:lnTo>
                <a:lnTo>
                  <a:pt x="668" y="68"/>
                </a:lnTo>
                <a:lnTo>
                  <a:pt x="668" y="68"/>
                </a:lnTo>
                <a:lnTo>
                  <a:pt x="670" y="68"/>
                </a:lnTo>
                <a:lnTo>
                  <a:pt x="670" y="68"/>
                </a:lnTo>
                <a:lnTo>
                  <a:pt x="671" y="68"/>
                </a:lnTo>
                <a:lnTo>
                  <a:pt x="671" y="68"/>
                </a:lnTo>
                <a:lnTo>
                  <a:pt x="676" y="68"/>
                </a:lnTo>
                <a:lnTo>
                  <a:pt x="676" y="68"/>
                </a:lnTo>
                <a:lnTo>
                  <a:pt x="678" y="68"/>
                </a:lnTo>
                <a:lnTo>
                  <a:pt x="678" y="68"/>
                </a:lnTo>
                <a:lnTo>
                  <a:pt x="679" y="68"/>
                </a:lnTo>
                <a:lnTo>
                  <a:pt x="679" y="68"/>
                </a:lnTo>
                <a:lnTo>
                  <a:pt x="681" y="68"/>
                </a:lnTo>
                <a:lnTo>
                  <a:pt x="681" y="68"/>
                </a:lnTo>
                <a:lnTo>
                  <a:pt x="687" y="68"/>
                </a:lnTo>
                <a:lnTo>
                  <a:pt x="687" y="68"/>
                </a:lnTo>
                <a:lnTo>
                  <a:pt x="689" y="68"/>
                </a:lnTo>
                <a:lnTo>
                  <a:pt x="689" y="68"/>
                </a:lnTo>
                <a:lnTo>
                  <a:pt x="691" y="68"/>
                </a:lnTo>
                <a:lnTo>
                  <a:pt x="691" y="68"/>
                </a:lnTo>
                <a:lnTo>
                  <a:pt x="694" y="68"/>
                </a:lnTo>
                <a:lnTo>
                  <a:pt x="694" y="68"/>
                </a:lnTo>
                <a:lnTo>
                  <a:pt x="697" y="68"/>
                </a:lnTo>
                <a:lnTo>
                  <a:pt x="697" y="62"/>
                </a:lnTo>
                <a:lnTo>
                  <a:pt x="699" y="62"/>
                </a:lnTo>
                <a:lnTo>
                  <a:pt x="699" y="62"/>
                </a:lnTo>
                <a:lnTo>
                  <a:pt x="700" y="62"/>
                </a:lnTo>
                <a:lnTo>
                  <a:pt x="700" y="62"/>
                </a:lnTo>
                <a:lnTo>
                  <a:pt x="702" y="62"/>
                </a:lnTo>
                <a:lnTo>
                  <a:pt x="702" y="62"/>
                </a:lnTo>
                <a:lnTo>
                  <a:pt x="705" y="62"/>
                </a:lnTo>
                <a:lnTo>
                  <a:pt x="705" y="62"/>
                </a:lnTo>
                <a:lnTo>
                  <a:pt x="708" y="62"/>
                </a:lnTo>
                <a:lnTo>
                  <a:pt x="708" y="62"/>
                </a:lnTo>
                <a:lnTo>
                  <a:pt x="710" y="62"/>
                </a:lnTo>
                <a:lnTo>
                  <a:pt x="710" y="62"/>
                </a:lnTo>
                <a:lnTo>
                  <a:pt x="712" y="62"/>
                </a:lnTo>
                <a:lnTo>
                  <a:pt x="712" y="62"/>
                </a:lnTo>
                <a:lnTo>
                  <a:pt x="713" y="62"/>
                </a:lnTo>
                <a:lnTo>
                  <a:pt x="713" y="62"/>
                </a:lnTo>
                <a:lnTo>
                  <a:pt x="715" y="62"/>
                </a:lnTo>
                <a:lnTo>
                  <a:pt x="715" y="62"/>
                </a:lnTo>
                <a:lnTo>
                  <a:pt x="717" y="62"/>
                </a:lnTo>
                <a:lnTo>
                  <a:pt x="717" y="62"/>
                </a:lnTo>
                <a:lnTo>
                  <a:pt x="721" y="62"/>
                </a:lnTo>
                <a:lnTo>
                  <a:pt x="721" y="62"/>
                </a:lnTo>
                <a:lnTo>
                  <a:pt x="725" y="62"/>
                </a:lnTo>
                <a:lnTo>
                  <a:pt x="725" y="62"/>
                </a:lnTo>
                <a:lnTo>
                  <a:pt x="726" y="62"/>
                </a:lnTo>
                <a:lnTo>
                  <a:pt x="726" y="62"/>
                </a:lnTo>
                <a:lnTo>
                  <a:pt x="733" y="62"/>
                </a:lnTo>
                <a:lnTo>
                  <a:pt x="733" y="62"/>
                </a:lnTo>
                <a:lnTo>
                  <a:pt x="734" y="62"/>
                </a:lnTo>
                <a:lnTo>
                  <a:pt x="734" y="62"/>
                </a:lnTo>
                <a:lnTo>
                  <a:pt x="736" y="62"/>
                </a:lnTo>
                <a:lnTo>
                  <a:pt x="736" y="62"/>
                </a:lnTo>
                <a:lnTo>
                  <a:pt x="738" y="62"/>
                </a:lnTo>
                <a:lnTo>
                  <a:pt x="738" y="62"/>
                </a:lnTo>
                <a:lnTo>
                  <a:pt x="739" y="62"/>
                </a:lnTo>
                <a:lnTo>
                  <a:pt x="739" y="62"/>
                </a:lnTo>
                <a:lnTo>
                  <a:pt x="741" y="62"/>
                </a:lnTo>
                <a:lnTo>
                  <a:pt x="741" y="62"/>
                </a:lnTo>
                <a:lnTo>
                  <a:pt x="744" y="62"/>
                </a:lnTo>
                <a:lnTo>
                  <a:pt x="744" y="62"/>
                </a:lnTo>
                <a:lnTo>
                  <a:pt x="746" y="62"/>
                </a:lnTo>
                <a:lnTo>
                  <a:pt x="746" y="62"/>
                </a:lnTo>
                <a:lnTo>
                  <a:pt x="747" y="62"/>
                </a:lnTo>
                <a:lnTo>
                  <a:pt x="747" y="62"/>
                </a:lnTo>
                <a:lnTo>
                  <a:pt x="749" y="62"/>
                </a:lnTo>
                <a:lnTo>
                  <a:pt x="749" y="62"/>
                </a:lnTo>
                <a:lnTo>
                  <a:pt x="755" y="62"/>
                </a:lnTo>
                <a:lnTo>
                  <a:pt x="755" y="62"/>
                </a:lnTo>
                <a:lnTo>
                  <a:pt x="757" y="62"/>
                </a:lnTo>
                <a:lnTo>
                  <a:pt x="757" y="62"/>
                </a:lnTo>
                <a:lnTo>
                  <a:pt x="759" y="62"/>
                </a:lnTo>
                <a:lnTo>
                  <a:pt x="759" y="62"/>
                </a:lnTo>
                <a:lnTo>
                  <a:pt x="767" y="62"/>
                </a:lnTo>
                <a:lnTo>
                  <a:pt x="767" y="62"/>
                </a:lnTo>
                <a:lnTo>
                  <a:pt x="768" y="62"/>
                </a:lnTo>
                <a:lnTo>
                  <a:pt x="768" y="56"/>
                </a:lnTo>
                <a:lnTo>
                  <a:pt x="773" y="56"/>
                </a:lnTo>
                <a:lnTo>
                  <a:pt x="773" y="56"/>
                </a:lnTo>
                <a:lnTo>
                  <a:pt x="777" y="56"/>
                </a:lnTo>
                <a:lnTo>
                  <a:pt x="777" y="56"/>
                </a:lnTo>
                <a:lnTo>
                  <a:pt x="778" y="56"/>
                </a:lnTo>
                <a:lnTo>
                  <a:pt x="778" y="56"/>
                </a:lnTo>
                <a:lnTo>
                  <a:pt x="780" y="56"/>
                </a:lnTo>
                <a:lnTo>
                  <a:pt x="780" y="56"/>
                </a:lnTo>
                <a:lnTo>
                  <a:pt x="781" y="56"/>
                </a:lnTo>
                <a:lnTo>
                  <a:pt x="781" y="56"/>
                </a:lnTo>
                <a:lnTo>
                  <a:pt x="783" y="56"/>
                </a:lnTo>
                <a:lnTo>
                  <a:pt x="783" y="56"/>
                </a:lnTo>
                <a:lnTo>
                  <a:pt x="790" y="56"/>
                </a:lnTo>
                <a:lnTo>
                  <a:pt x="790" y="49"/>
                </a:lnTo>
                <a:lnTo>
                  <a:pt x="791" y="49"/>
                </a:lnTo>
                <a:lnTo>
                  <a:pt x="791" y="49"/>
                </a:lnTo>
                <a:lnTo>
                  <a:pt x="793" y="49"/>
                </a:lnTo>
                <a:lnTo>
                  <a:pt x="793" y="49"/>
                </a:lnTo>
                <a:lnTo>
                  <a:pt x="796" y="49"/>
                </a:lnTo>
                <a:lnTo>
                  <a:pt x="796" y="49"/>
                </a:lnTo>
                <a:lnTo>
                  <a:pt x="801" y="49"/>
                </a:lnTo>
                <a:lnTo>
                  <a:pt x="801" y="49"/>
                </a:lnTo>
                <a:lnTo>
                  <a:pt x="802" y="49"/>
                </a:lnTo>
                <a:lnTo>
                  <a:pt x="802" y="49"/>
                </a:lnTo>
                <a:lnTo>
                  <a:pt x="804" y="49"/>
                </a:lnTo>
                <a:lnTo>
                  <a:pt x="804" y="49"/>
                </a:lnTo>
                <a:lnTo>
                  <a:pt x="806" y="49"/>
                </a:lnTo>
                <a:lnTo>
                  <a:pt x="806" y="49"/>
                </a:lnTo>
                <a:lnTo>
                  <a:pt x="807" y="49"/>
                </a:lnTo>
                <a:lnTo>
                  <a:pt x="807" y="49"/>
                </a:lnTo>
                <a:lnTo>
                  <a:pt x="812" y="49"/>
                </a:lnTo>
                <a:lnTo>
                  <a:pt x="812" y="49"/>
                </a:lnTo>
                <a:lnTo>
                  <a:pt x="814" y="49"/>
                </a:lnTo>
                <a:lnTo>
                  <a:pt x="814" y="49"/>
                </a:lnTo>
                <a:lnTo>
                  <a:pt x="815" y="49"/>
                </a:lnTo>
                <a:lnTo>
                  <a:pt x="815" y="49"/>
                </a:lnTo>
                <a:lnTo>
                  <a:pt x="817" y="49"/>
                </a:lnTo>
                <a:lnTo>
                  <a:pt x="817" y="49"/>
                </a:lnTo>
                <a:lnTo>
                  <a:pt x="819" y="49"/>
                </a:lnTo>
                <a:lnTo>
                  <a:pt x="819" y="49"/>
                </a:lnTo>
                <a:lnTo>
                  <a:pt x="824" y="49"/>
                </a:lnTo>
                <a:lnTo>
                  <a:pt x="824" y="49"/>
                </a:lnTo>
                <a:lnTo>
                  <a:pt x="825" y="49"/>
                </a:lnTo>
                <a:lnTo>
                  <a:pt x="825" y="49"/>
                </a:lnTo>
                <a:lnTo>
                  <a:pt x="827" y="49"/>
                </a:lnTo>
                <a:lnTo>
                  <a:pt x="827" y="49"/>
                </a:lnTo>
                <a:lnTo>
                  <a:pt x="828" y="49"/>
                </a:lnTo>
                <a:lnTo>
                  <a:pt x="828" y="49"/>
                </a:lnTo>
                <a:lnTo>
                  <a:pt x="830" y="49"/>
                </a:lnTo>
                <a:lnTo>
                  <a:pt x="830" y="49"/>
                </a:lnTo>
                <a:lnTo>
                  <a:pt x="833" y="49"/>
                </a:lnTo>
                <a:lnTo>
                  <a:pt x="833" y="49"/>
                </a:lnTo>
                <a:lnTo>
                  <a:pt x="835" y="49"/>
                </a:lnTo>
                <a:lnTo>
                  <a:pt x="835" y="49"/>
                </a:lnTo>
                <a:lnTo>
                  <a:pt x="837" y="49"/>
                </a:lnTo>
                <a:lnTo>
                  <a:pt x="837" y="49"/>
                </a:lnTo>
                <a:lnTo>
                  <a:pt x="838" y="49"/>
                </a:lnTo>
                <a:lnTo>
                  <a:pt x="838" y="49"/>
                </a:lnTo>
                <a:lnTo>
                  <a:pt x="840" y="49"/>
                </a:lnTo>
                <a:lnTo>
                  <a:pt x="840" y="49"/>
                </a:lnTo>
                <a:lnTo>
                  <a:pt x="841" y="49"/>
                </a:lnTo>
                <a:lnTo>
                  <a:pt x="841" y="49"/>
                </a:lnTo>
                <a:lnTo>
                  <a:pt x="845" y="49"/>
                </a:lnTo>
                <a:lnTo>
                  <a:pt x="845" y="49"/>
                </a:lnTo>
                <a:lnTo>
                  <a:pt x="846" y="49"/>
                </a:lnTo>
                <a:lnTo>
                  <a:pt x="846" y="49"/>
                </a:lnTo>
                <a:lnTo>
                  <a:pt x="848" y="49"/>
                </a:lnTo>
                <a:lnTo>
                  <a:pt x="848" y="49"/>
                </a:lnTo>
                <a:lnTo>
                  <a:pt x="850" y="49"/>
                </a:lnTo>
                <a:lnTo>
                  <a:pt x="850" y="49"/>
                </a:lnTo>
                <a:lnTo>
                  <a:pt x="851" y="49"/>
                </a:lnTo>
                <a:lnTo>
                  <a:pt x="851" y="49"/>
                </a:lnTo>
                <a:lnTo>
                  <a:pt x="858" y="49"/>
                </a:lnTo>
                <a:lnTo>
                  <a:pt x="858" y="49"/>
                </a:lnTo>
                <a:lnTo>
                  <a:pt x="861" y="49"/>
                </a:lnTo>
                <a:lnTo>
                  <a:pt x="861" y="49"/>
                </a:lnTo>
                <a:lnTo>
                  <a:pt x="863" y="49"/>
                </a:lnTo>
                <a:lnTo>
                  <a:pt x="863" y="49"/>
                </a:lnTo>
                <a:lnTo>
                  <a:pt x="869" y="49"/>
                </a:lnTo>
                <a:lnTo>
                  <a:pt x="869" y="49"/>
                </a:lnTo>
                <a:lnTo>
                  <a:pt x="871" y="49"/>
                </a:lnTo>
                <a:lnTo>
                  <a:pt x="871" y="49"/>
                </a:lnTo>
                <a:lnTo>
                  <a:pt x="872" y="49"/>
                </a:lnTo>
                <a:lnTo>
                  <a:pt x="872" y="49"/>
                </a:lnTo>
                <a:lnTo>
                  <a:pt x="874" y="49"/>
                </a:lnTo>
                <a:lnTo>
                  <a:pt x="874" y="49"/>
                </a:lnTo>
                <a:lnTo>
                  <a:pt x="876" y="49"/>
                </a:lnTo>
                <a:lnTo>
                  <a:pt x="876" y="49"/>
                </a:lnTo>
                <a:lnTo>
                  <a:pt x="880" y="49"/>
                </a:lnTo>
                <a:lnTo>
                  <a:pt x="880" y="49"/>
                </a:lnTo>
                <a:lnTo>
                  <a:pt x="882" y="49"/>
                </a:lnTo>
                <a:lnTo>
                  <a:pt x="882" y="49"/>
                </a:lnTo>
                <a:lnTo>
                  <a:pt x="884" y="49"/>
                </a:lnTo>
                <a:lnTo>
                  <a:pt x="884" y="40"/>
                </a:lnTo>
                <a:lnTo>
                  <a:pt x="885" y="40"/>
                </a:lnTo>
                <a:lnTo>
                  <a:pt x="885" y="40"/>
                </a:lnTo>
                <a:lnTo>
                  <a:pt x="887" y="40"/>
                </a:lnTo>
                <a:lnTo>
                  <a:pt x="887" y="40"/>
                </a:lnTo>
                <a:lnTo>
                  <a:pt x="892" y="40"/>
                </a:lnTo>
                <a:lnTo>
                  <a:pt x="892" y="40"/>
                </a:lnTo>
                <a:lnTo>
                  <a:pt x="893" y="40"/>
                </a:lnTo>
                <a:lnTo>
                  <a:pt x="893" y="40"/>
                </a:lnTo>
                <a:lnTo>
                  <a:pt x="895" y="40"/>
                </a:lnTo>
                <a:lnTo>
                  <a:pt x="895" y="40"/>
                </a:lnTo>
                <a:lnTo>
                  <a:pt x="898" y="40"/>
                </a:lnTo>
                <a:lnTo>
                  <a:pt x="898" y="40"/>
                </a:lnTo>
                <a:lnTo>
                  <a:pt x="903" y="40"/>
                </a:lnTo>
                <a:lnTo>
                  <a:pt x="903" y="40"/>
                </a:lnTo>
                <a:lnTo>
                  <a:pt x="905" y="40"/>
                </a:lnTo>
                <a:lnTo>
                  <a:pt x="905" y="40"/>
                </a:lnTo>
                <a:lnTo>
                  <a:pt x="910" y="40"/>
                </a:lnTo>
                <a:lnTo>
                  <a:pt x="910" y="40"/>
                </a:lnTo>
                <a:lnTo>
                  <a:pt x="916" y="40"/>
                </a:lnTo>
                <a:lnTo>
                  <a:pt x="916" y="40"/>
                </a:lnTo>
                <a:lnTo>
                  <a:pt x="918" y="40"/>
                </a:lnTo>
                <a:lnTo>
                  <a:pt x="918" y="40"/>
                </a:lnTo>
                <a:lnTo>
                  <a:pt x="919" y="40"/>
                </a:lnTo>
                <a:lnTo>
                  <a:pt x="919" y="40"/>
                </a:lnTo>
                <a:lnTo>
                  <a:pt x="921" y="40"/>
                </a:lnTo>
                <a:lnTo>
                  <a:pt x="921" y="40"/>
                </a:lnTo>
                <a:lnTo>
                  <a:pt x="924" y="40"/>
                </a:lnTo>
                <a:lnTo>
                  <a:pt x="924" y="40"/>
                </a:lnTo>
                <a:lnTo>
                  <a:pt x="926" y="40"/>
                </a:lnTo>
                <a:lnTo>
                  <a:pt x="926" y="40"/>
                </a:lnTo>
                <a:lnTo>
                  <a:pt x="927" y="40"/>
                </a:lnTo>
                <a:lnTo>
                  <a:pt x="927" y="40"/>
                </a:lnTo>
                <a:lnTo>
                  <a:pt x="931" y="40"/>
                </a:lnTo>
                <a:lnTo>
                  <a:pt x="931" y="40"/>
                </a:lnTo>
                <a:lnTo>
                  <a:pt x="932" y="40"/>
                </a:lnTo>
                <a:lnTo>
                  <a:pt x="932" y="40"/>
                </a:lnTo>
                <a:lnTo>
                  <a:pt x="935" y="40"/>
                </a:lnTo>
                <a:lnTo>
                  <a:pt x="935" y="40"/>
                </a:lnTo>
                <a:lnTo>
                  <a:pt x="937" y="40"/>
                </a:lnTo>
                <a:lnTo>
                  <a:pt x="937" y="40"/>
                </a:lnTo>
                <a:lnTo>
                  <a:pt x="939" y="40"/>
                </a:lnTo>
                <a:lnTo>
                  <a:pt x="939" y="40"/>
                </a:lnTo>
                <a:lnTo>
                  <a:pt x="942" y="40"/>
                </a:lnTo>
                <a:lnTo>
                  <a:pt x="942" y="40"/>
                </a:lnTo>
                <a:lnTo>
                  <a:pt x="947" y="40"/>
                </a:lnTo>
                <a:lnTo>
                  <a:pt x="947" y="40"/>
                </a:lnTo>
                <a:lnTo>
                  <a:pt x="948" y="40"/>
                </a:lnTo>
                <a:lnTo>
                  <a:pt x="948" y="40"/>
                </a:lnTo>
                <a:lnTo>
                  <a:pt x="950" y="40"/>
                </a:lnTo>
                <a:lnTo>
                  <a:pt x="950" y="40"/>
                </a:lnTo>
                <a:lnTo>
                  <a:pt x="960" y="40"/>
                </a:lnTo>
                <a:lnTo>
                  <a:pt x="960" y="40"/>
                </a:lnTo>
                <a:lnTo>
                  <a:pt x="965" y="40"/>
                </a:lnTo>
                <a:lnTo>
                  <a:pt x="965" y="40"/>
                </a:lnTo>
                <a:lnTo>
                  <a:pt x="970" y="40"/>
                </a:lnTo>
                <a:lnTo>
                  <a:pt x="970" y="40"/>
                </a:lnTo>
                <a:lnTo>
                  <a:pt x="971" y="40"/>
                </a:lnTo>
                <a:lnTo>
                  <a:pt x="971" y="40"/>
                </a:lnTo>
                <a:lnTo>
                  <a:pt x="973" y="40"/>
                </a:lnTo>
                <a:lnTo>
                  <a:pt x="973" y="40"/>
                </a:lnTo>
                <a:lnTo>
                  <a:pt x="974" y="40"/>
                </a:lnTo>
                <a:lnTo>
                  <a:pt x="974" y="40"/>
                </a:lnTo>
                <a:lnTo>
                  <a:pt x="976" y="40"/>
                </a:lnTo>
                <a:lnTo>
                  <a:pt x="976" y="40"/>
                </a:lnTo>
                <a:lnTo>
                  <a:pt x="978" y="40"/>
                </a:lnTo>
                <a:lnTo>
                  <a:pt x="978" y="40"/>
                </a:lnTo>
                <a:lnTo>
                  <a:pt x="983" y="40"/>
                </a:lnTo>
                <a:lnTo>
                  <a:pt x="983" y="28"/>
                </a:lnTo>
                <a:lnTo>
                  <a:pt x="984" y="28"/>
                </a:lnTo>
                <a:lnTo>
                  <a:pt x="984" y="28"/>
                </a:lnTo>
                <a:lnTo>
                  <a:pt x="986" y="28"/>
                </a:lnTo>
                <a:lnTo>
                  <a:pt x="986" y="16"/>
                </a:lnTo>
                <a:lnTo>
                  <a:pt x="987" y="16"/>
                </a:lnTo>
                <a:lnTo>
                  <a:pt x="987" y="16"/>
                </a:lnTo>
                <a:lnTo>
                  <a:pt x="989" y="16"/>
                </a:lnTo>
                <a:lnTo>
                  <a:pt x="989" y="16"/>
                </a:lnTo>
                <a:lnTo>
                  <a:pt x="992" y="16"/>
                </a:lnTo>
                <a:lnTo>
                  <a:pt x="992" y="16"/>
                </a:lnTo>
                <a:lnTo>
                  <a:pt x="994" y="16"/>
                </a:lnTo>
                <a:lnTo>
                  <a:pt x="994" y="16"/>
                </a:lnTo>
                <a:lnTo>
                  <a:pt x="996" y="16"/>
                </a:lnTo>
                <a:lnTo>
                  <a:pt x="996" y="16"/>
                </a:lnTo>
                <a:lnTo>
                  <a:pt x="997" y="16"/>
                </a:lnTo>
                <a:lnTo>
                  <a:pt x="997" y="16"/>
                </a:lnTo>
                <a:lnTo>
                  <a:pt x="1000" y="16"/>
                </a:lnTo>
                <a:lnTo>
                  <a:pt x="1000" y="16"/>
                </a:lnTo>
                <a:lnTo>
                  <a:pt x="1002" y="16"/>
                </a:lnTo>
                <a:lnTo>
                  <a:pt x="1002" y="16"/>
                </a:lnTo>
                <a:lnTo>
                  <a:pt x="1005" y="16"/>
                </a:lnTo>
                <a:lnTo>
                  <a:pt x="1005" y="16"/>
                </a:lnTo>
                <a:lnTo>
                  <a:pt x="1009" y="16"/>
                </a:lnTo>
                <a:lnTo>
                  <a:pt x="1009" y="16"/>
                </a:lnTo>
                <a:lnTo>
                  <a:pt x="1012" y="16"/>
                </a:lnTo>
                <a:lnTo>
                  <a:pt x="1012" y="16"/>
                </a:lnTo>
                <a:lnTo>
                  <a:pt x="1017" y="16"/>
                </a:lnTo>
                <a:lnTo>
                  <a:pt x="1017" y="16"/>
                </a:lnTo>
                <a:lnTo>
                  <a:pt x="1018" y="16"/>
                </a:lnTo>
                <a:lnTo>
                  <a:pt x="1018" y="16"/>
                </a:lnTo>
                <a:lnTo>
                  <a:pt x="1020" y="16"/>
                </a:lnTo>
                <a:lnTo>
                  <a:pt x="1020" y="16"/>
                </a:lnTo>
                <a:lnTo>
                  <a:pt x="1021" y="16"/>
                </a:lnTo>
                <a:lnTo>
                  <a:pt x="1021" y="16"/>
                </a:lnTo>
                <a:lnTo>
                  <a:pt x="1023" y="16"/>
                </a:lnTo>
                <a:lnTo>
                  <a:pt x="1023" y="16"/>
                </a:lnTo>
                <a:lnTo>
                  <a:pt x="1028" y="16"/>
                </a:lnTo>
                <a:lnTo>
                  <a:pt x="1028" y="16"/>
                </a:lnTo>
                <a:lnTo>
                  <a:pt x="1030" y="16"/>
                </a:lnTo>
                <a:lnTo>
                  <a:pt x="1030" y="16"/>
                </a:lnTo>
                <a:lnTo>
                  <a:pt x="1031" y="16"/>
                </a:lnTo>
                <a:lnTo>
                  <a:pt x="1031" y="16"/>
                </a:lnTo>
                <a:lnTo>
                  <a:pt x="1034" y="16"/>
                </a:lnTo>
                <a:lnTo>
                  <a:pt x="1034" y="16"/>
                </a:lnTo>
                <a:lnTo>
                  <a:pt x="1038" y="16"/>
                </a:lnTo>
                <a:lnTo>
                  <a:pt x="1038" y="16"/>
                </a:lnTo>
                <a:lnTo>
                  <a:pt x="1039" y="16"/>
                </a:lnTo>
                <a:lnTo>
                  <a:pt x="1039" y="16"/>
                </a:lnTo>
                <a:lnTo>
                  <a:pt x="1041" y="16"/>
                </a:lnTo>
                <a:lnTo>
                  <a:pt x="1041" y="16"/>
                </a:lnTo>
                <a:lnTo>
                  <a:pt x="1046" y="16"/>
                </a:lnTo>
                <a:lnTo>
                  <a:pt x="1046" y="0"/>
                </a:lnTo>
                <a:lnTo>
                  <a:pt x="1049" y="0"/>
                </a:lnTo>
                <a:lnTo>
                  <a:pt x="1049" y="0"/>
                </a:lnTo>
                <a:lnTo>
                  <a:pt x="1051" y="0"/>
                </a:lnTo>
                <a:lnTo>
                  <a:pt x="1051" y="0"/>
                </a:lnTo>
                <a:lnTo>
                  <a:pt x="1054" y="0"/>
                </a:lnTo>
                <a:lnTo>
                  <a:pt x="1054" y="0"/>
                </a:lnTo>
                <a:lnTo>
                  <a:pt x="1056" y="0"/>
                </a:lnTo>
                <a:lnTo>
                  <a:pt x="1056" y="0"/>
                </a:lnTo>
                <a:lnTo>
                  <a:pt x="1057" y="0"/>
                </a:lnTo>
                <a:lnTo>
                  <a:pt x="1057" y="0"/>
                </a:lnTo>
                <a:lnTo>
                  <a:pt x="1062" y="0"/>
                </a:lnTo>
                <a:lnTo>
                  <a:pt x="1062" y="0"/>
                </a:lnTo>
                <a:lnTo>
                  <a:pt x="1064" y="0"/>
                </a:lnTo>
                <a:lnTo>
                  <a:pt x="1064" y="0"/>
                </a:lnTo>
                <a:lnTo>
                  <a:pt x="1065" y="0"/>
                </a:lnTo>
                <a:lnTo>
                  <a:pt x="1065" y="0"/>
                </a:lnTo>
                <a:lnTo>
                  <a:pt x="1067" y="0"/>
                </a:lnTo>
                <a:lnTo>
                  <a:pt x="1067" y="0"/>
                </a:lnTo>
                <a:lnTo>
                  <a:pt x="1068" y="0"/>
                </a:lnTo>
                <a:lnTo>
                  <a:pt x="1068" y="0"/>
                </a:lnTo>
                <a:lnTo>
                  <a:pt x="1073" y="0"/>
                </a:lnTo>
                <a:lnTo>
                  <a:pt x="1073" y="0"/>
                </a:lnTo>
                <a:lnTo>
                  <a:pt x="1075" y="0"/>
                </a:lnTo>
                <a:lnTo>
                  <a:pt x="1075" y="0"/>
                </a:lnTo>
                <a:lnTo>
                  <a:pt x="1077" y="0"/>
                </a:lnTo>
                <a:lnTo>
                  <a:pt x="1077" y="0"/>
                </a:lnTo>
                <a:lnTo>
                  <a:pt x="1078" y="0"/>
                </a:lnTo>
                <a:lnTo>
                  <a:pt x="1078" y="0"/>
                </a:lnTo>
                <a:lnTo>
                  <a:pt x="1080" y="0"/>
                </a:lnTo>
                <a:lnTo>
                  <a:pt x="1080" y="0"/>
                </a:lnTo>
                <a:lnTo>
                  <a:pt x="1085" y="0"/>
                </a:lnTo>
                <a:lnTo>
                  <a:pt x="1085" y="0"/>
                </a:lnTo>
                <a:lnTo>
                  <a:pt x="1086" y="0"/>
                </a:lnTo>
                <a:lnTo>
                  <a:pt x="1086" y="0"/>
                </a:lnTo>
                <a:lnTo>
                  <a:pt x="1088" y="0"/>
                </a:lnTo>
                <a:lnTo>
                  <a:pt x="1088" y="0"/>
                </a:lnTo>
                <a:lnTo>
                  <a:pt x="1090" y="0"/>
                </a:lnTo>
                <a:lnTo>
                  <a:pt x="1090" y="0"/>
                </a:lnTo>
                <a:lnTo>
                  <a:pt x="1091" y="0"/>
                </a:lnTo>
                <a:lnTo>
                  <a:pt x="1091" y="0"/>
                </a:lnTo>
                <a:lnTo>
                  <a:pt x="1094" y="0"/>
                </a:lnTo>
                <a:lnTo>
                  <a:pt x="1094" y="0"/>
                </a:lnTo>
                <a:lnTo>
                  <a:pt x="1096" y="0"/>
                </a:lnTo>
                <a:lnTo>
                  <a:pt x="1096" y="0"/>
                </a:lnTo>
                <a:lnTo>
                  <a:pt x="1098" y="0"/>
                </a:lnTo>
                <a:lnTo>
                  <a:pt x="1098" y="0"/>
                </a:lnTo>
                <a:lnTo>
                  <a:pt x="1099" y="0"/>
                </a:lnTo>
                <a:lnTo>
                  <a:pt x="1099" y="0"/>
                </a:lnTo>
                <a:lnTo>
                  <a:pt x="1101" y="0"/>
                </a:lnTo>
                <a:lnTo>
                  <a:pt x="1101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4" y="0"/>
                </a:lnTo>
                <a:lnTo>
                  <a:pt x="1114" y="0"/>
                </a:lnTo>
                <a:lnTo>
                  <a:pt x="1117" y="0"/>
                </a:lnTo>
                <a:lnTo>
                  <a:pt x="1117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25" y="0"/>
                </a:lnTo>
                <a:lnTo>
                  <a:pt x="1125" y="0"/>
                </a:lnTo>
                <a:lnTo>
                  <a:pt x="1130" y="0"/>
                </a:lnTo>
                <a:lnTo>
                  <a:pt x="1130" y="0"/>
                </a:lnTo>
                <a:lnTo>
                  <a:pt x="1132" y="0"/>
                </a:lnTo>
                <a:lnTo>
                  <a:pt x="1132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8" y="0"/>
                </a:lnTo>
                <a:lnTo>
                  <a:pt x="1158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7463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32E73F1E-B8CD-4864-BF17-6475885FEFE1}"/>
              </a:ext>
            </a:extLst>
          </p:cNvPr>
          <p:cNvSpPr>
            <a:spLocks/>
          </p:cNvSpPr>
          <p:nvPr/>
        </p:nvSpPr>
        <p:spPr bwMode="auto">
          <a:xfrm>
            <a:off x="2492376" y="3409950"/>
            <a:ext cx="4968875" cy="968375"/>
          </a:xfrm>
          <a:custGeom>
            <a:avLst/>
            <a:gdLst>
              <a:gd name="T0" fmla="*/ 8 w 1167"/>
              <a:gd name="T1" fmla="*/ 200 h 215"/>
              <a:gd name="T2" fmla="*/ 37 w 1167"/>
              <a:gd name="T3" fmla="*/ 185 h 215"/>
              <a:gd name="T4" fmla="*/ 58 w 1167"/>
              <a:gd name="T5" fmla="*/ 177 h 215"/>
              <a:gd name="T6" fmla="*/ 74 w 1167"/>
              <a:gd name="T7" fmla="*/ 169 h 215"/>
              <a:gd name="T8" fmla="*/ 97 w 1167"/>
              <a:gd name="T9" fmla="*/ 154 h 215"/>
              <a:gd name="T10" fmla="*/ 139 w 1167"/>
              <a:gd name="T11" fmla="*/ 130 h 215"/>
              <a:gd name="T12" fmla="*/ 168 w 1167"/>
              <a:gd name="T13" fmla="*/ 115 h 215"/>
              <a:gd name="T14" fmla="*/ 193 w 1167"/>
              <a:gd name="T15" fmla="*/ 107 h 215"/>
              <a:gd name="T16" fmla="*/ 227 w 1167"/>
              <a:gd name="T17" fmla="*/ 103 h 215"/>
              <a:gd name="T18" fmla="*/ 243 w 1167"/>
              <a:gd name="T19" fmla="*/ 99 h 215"/>
              <a:gd name="T20" fmla="*/ 269 w 1167"/>
              <a:gd name="T21" fmla="*/ 95 h 215"/>
              <a:gd name="T22" fmla="*/ 295 w 1167"/>
              <a:gd name="T23" fmla="*/ 87 h 215"/>
              <a:gd name="T24" fmla="*/ 314 w 1167"/>
              <a:gd name="T25" fmla="*/ 87 h 215"/>
              <a:gd name="T26" fmla="*/ 347 w 1167"/>
              <a:gd name="T27" fmla="*/ 87 h 215"/>
              <a:gd name="T28" fmla="*/ 384 w 1167"/>
              <a:gd name="T29" fmla="*/ 87 h 215"/>
              <a:gd name="T30" fmla="*/ 400 w 1167"/>
              <a:gd name="T31" fmla="*/ 82 h 215"/>
              <a:gd name="T32" fmla="*/ 425 w 1167"/>
              <a:gd name="T33" fmla="*/ 74 h 215"/>
              <a:gd name="T34" fmla="*/ 464 w 1167"/>
              <a:gd name="T35" fmla="*/ 61 h 215"/>
              <a:gd name="T36" fmla="*/ 507 w 1167"/>
              <a:gd name="T37" fmla="*/ 57 h 215"/>
              <a:gd name="T38" fmla="*/ 520 w 1167"/>
              <a:gd name="T39" fmla="*/ 57 h 215"/>
              <a:gd name="T40" fmla="*/ 533 w 1167"/>
              <a:gd name="T41" fmla="*/ 57 h 215"/>
              <a:gd name="T42" fmla="*/ 545 w 1167"/>
              <a:gd name="T43" fmla="*/ 52 h 215"/>
              <a:gd name="T44" fmla="*/ 561 w 1167"/>
              <a:gd name="T45" fmla="*/ 52 h 215"/>
              <a:gd name="T46" fmla="*/ 575 w 1167"/>
              <a:gd name="T47" fmla="*/ 47 h 215"/>
              <a:gd name="T48" fmla="*/ 588 w 1167"/>
              <a:gd name="T49" fmla="*/ 47 h 215"/>
              <a:gd name="T50" fmla="*/ 601 w 1167"/>
              <a:gd name="T51" fmla="*/ 47 h 215"/>
              <a:gd name="T52" fmla="*/ 614 w 1167"/>
              <a:gd name="T53" fmla="*/ 47 h 215"/>
              <a:gd name="T54" fmla="*/ 632 w 1167"/>
              <a:gd name="T55" fmla="*/ 47 h 215"/>
              <a:gd name="T56" fmla="*/ 644 w 1167"/>
              <a:gd name="T57" fmla="*/ 47 h 215"/>
              <a:gd name="T58" fmla="*/ 666 w 1167"/>
              <a:gd name="T59" fmla="*/ 47 h 215"/>
              <a:gd name="T60" fmla="*/ 678 w 1167"/>
              <a:gd name="T61" fmla="*/ 47 h 215"/>
              <a:gd name="T62" fmla="*/ 700 w 1167"/>
              <a:gd name="T63" fmla="*/ 47 h 215"/>
              <a:gd name="T64" fmla="*/ 713 w 1167"/>
              <a:gd name="T65" fmla="*/ 47 h 215"/>
              <a:gd name="T66" fmla="*/ 723 w 1167"/>
              <a:gd name="T67" fmla="*/ 47 h 215"/>
              <a:gd name="T68" fmla="*/ 738 w 1167"/>
              <a:gd name="T69" fmla="*/ 47 h 215"/>
              <a:gd name="T70" fmla="*/ 755 w 1167"/>
              <a:gd name="T71" fmla="*/ 47 h 215"/>
              <a:gd name="T72" fmla="*/ 770 w 1167"/>
              <a:gd name="T73" fmla="*/ 47 h 215"/>
              <a:gd name="T74" fmla="*/ 790 w 1167"/>
              <a:gd name="T75" fmla="*/ 47 h 215"/>
              <a:gd name="T76" fmla="*/ 804 w 1167"/>
              <a:gd name="T77" fmla="*/ 47 h 215"/>
              <a:gd name="T78" fmla="*/ 819 w 1167"/>
              <a:gd name="T79" fmla="*/ 47 h 215"/>
              <a:gd name="T80" fmla="*/ 838 w 1167"/>
              <a:gd name="T81" fmla="*/ 47 h 215"/>
              <a:gd name="T82" fmla="*/ 854 w 1167"/>
              <a:gd name="T83" fmla="*/ 47 h 215"/>
              <a:gd name="T84" fmla="*/ 869 w 1167"/>
              <a:gd name="T85" fmla="*/ 39 h 215"/>
              <a:gd name="T86" fmla="*/ 885 w 1167"/>
              <a:gd name="T87" fmla="*/ 39 h 215"/>
              <a:gd name="T88" fmla="*/ 897 w 1167"/>
              <a:gd name="T89" fmla="*/ 39 h 215"/>
              <a:gd name="T90" fmla="*/ 914 w 1167"/>
              <a:gd name="T91" fmla="*/ 39 h 215"/>
              <a:gd name="T92" fmla="*/ 926 w 1167"/>
              <a:gd name="T93" fmla="*/ 39 h 215"/>
              <a:gd name="T94" fmla="*/ 939 w 1167"/>
              <a:gd name="T95" fmla="*/ 39 h 215"/>
              <a:gd name="T96" fmla="*/ 965 w 1167"/>
              <a:gd name="T97" fmla="*/ 39 h 215"/>
              <a:gd name="T98" fmla="*/ 983 w 1167"/>
              <a:gd name="T99" fmla="*/ 17 h 215"/>
              <a:gd name="T100" fmla="*/ 996 w 1167"/>
              <a:gd name="T101" fmla="*/ 17 h 215"/>
              <a:gd name="T102" fmla="*/ 1009 w 1167"/>
              <a:gd name="T103" fmla="*/ 17 h 215"/>
              <a:gd name="T104" fmla="*/ 1021 w 1167"/>
              <a:gd name="T105" fmla="*/ 17 h 215"/>
              <a:gd name="T106" fmla="*/ 1034 w 1167"/>
              <a:gd name="T107" fmla="*/ 17 h 215"/>
              <a:gd name="T108" fmla="*/ 1064 w 1167"/>
              <a:gd name="T109" fmla="*/ 17 h 215"/>
              <a:gd name="T110" fmla="*/ 1077 w 1167"/>
              <a:gd name="T111" fmla="*/ 17 h 215"/>
              <a:gd name="T112" fmla="*/ 1090 w 1167"/>
              <a:gd name="T113" fmla="*/ 0 h 215"/>
              <a:gd name="T114" fmla="*/ 1101 w 1167"/>
              <a:gd name="T115" fmla="*/ 0 h 215"/>
              <a:gd name="T116" fmla="*/ 1112 w 1167"/>
              <a:gd name="T117" fmla="*/ 0 h 215"/>
              <a:gd name="T118" fmla="*/ 1124 w 1167"/>
              <a:gd name="T119" fmla="*/ 0 h 215"/>
              <a:gd name="T120" fmla="*/ 1142 w 1167"/>
              <a:gd name="T121" fmla="*/ 0 h 215"/>
              <a:gd name="T122" fmla="*/ 1159 w 1167"/>
              <a:gd name="T12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7" h="215">
                <a:moveTo>
                  <a:pt x="0" y="215"/>
                </a:moveTo>
                <a:lnTo>
                  <a:pt x="0" y="215"/>
                </a:lnTo>
                <a:lnTo>
                  <a:pt x="0" y="215"/>
                </a:lnTo>
                <a:lnTo>
                  <a:pt x="1" y="215"/>
                </a:lnTo>
                <a:lnTo>
                  <a:pt x="1" y="215"/>
                </a:lnTo>
                <a:lnTo>
                  <a:pt x="3" y="215"/>
                </a:lnTo>
                <a:lnTo>
                  <a:pt x="3" y="207"/>
                </a:lnTo>
                <a:lnTo>
                  <a:pt x="5" y="207"/>
                </a:lnTo>
                <a:lnTo>
                  <a:pt x="5" y="207"/>
                </a:lnTo>
                <a:lnTo>
                  <a:pt x="6" y="207"/>
                </a:lnTo>
                <a:lnTo>
                  <a:pt x="6" y="200"/>
                </a:lnTo>
                <a:lnTo>
                  <a:pt x="8" y="200"/>
                </a:lnTo>
                <a:lnTo>
                  <a:pt x="8" y="192"/>
                </a:lnTo>
                <a:lnTo>
                  <a:pt x="9" y="192"/>
                </a:lnTo>
                <a:lnTo>
                  <a:pt x="9" y="192"/>
                </a:lnTo>
                <a:lnTo>
                  <a:pt x="14" y="192"/>
                </a:lnTo>
                <a:lnTo>
                  <a:pt x="14" y="188"/>
                </a:lnTo>
                <a:lnTo>
                  <a:pt x="22" y="188"/>
                </a:lnTo>
                <a:lnTo>
                  <a:pt x="22" y="185"/>
                </a:lnTo>
                <a:lnTo>
                  <a:pt x="31" y="185"/>
                </a:lnTo>
                <a:lnTo>
                  <a:pt x="31" y="185"/>
                </a:lnTo>
                <a:lnTo>
                  <a:pt x="35" y="185"/>
                </a:lnTo>
                <a:lnTo>
                  <a:pt x="35" y="185"/>
                </a:lnTo>
                <a:lnTo>
                  <a:pt x="37" y="185"/>
                </a:lnTo>
                <a:lnTo>
                  <a:pt x="37" y="185"/>
                </a:lnTo>
                <a:lnTo>
                  <a:pt x="42" y="185"/>
                </a:lnTo>
                <a:lnTo>
                  <a:pt x="42" y="185"/>
                </a:lnTo>
                <a:lnTo>
                  <a:pt x="52" y="185"/>
                </a:lnTo>
                <a:lnTo>
                  <a:pt x="52" y="181"/>
                </a:lnTo>
                <a:lnTo>
                  <a:pt x="53" y="181"/>
                </a:lnTo>
                <a:lnTo>
                  <a:pt x="53" y="177"/>
                </a:lnTo>
                <a:lnTo>
                  <a:pt x="55" y="177"/>
                </a:lnTo>
                <a:lnTo>
                  <a:pt x="55" y="177"/>
                </a:lnTo>
                <a:lnTo>
                  <a:pt x="56" y="177"/>
                </a:lnTo>
                <a:lnTo>
                  <a:pt x="56" y="177"/>
                </a:lnTo>
                <a:lnTo>
                  <a:pt x="58" y="177"/>
                </a:lnTo>
                <a:lnTo>
                  <a:pt x="58" y="177"/>
                </a:lnTo>
                <a:lnTo>
                  <a:pt x="63" y="177"/>
                </a:lnTo>
                <a:lnTo>
                  <a:pt x="63" y="177"/>
                </a:lnTo>
                <a:lnTo>
                  <a:pt x="66" y="177"/>
                </a:lnTo>
                <a:lnTo>
                  <a:pt x="66" y="177"/>
                </a:lnTo>
                <a:lnTo>
                  <a:pt x="69" y="177"/>
                </a:lnTo>
                <a:lnTo>
                  <a:pt x="69" y="173"/>
                </a:lnTo>
                <a:lnTo>
                  <a:pt x="71" y="173"/>
                </a:lnTo>
                <a:lnTo>
                  <a:pt x="71" y="169"/>
                </a:lnTo>
                <a:lnTo>
                  <a:pt x="73" y="169"/>
                </a:lnTo>
                <a:lnTo>
                  <a:pt x="73" y="169"/>
                </a:lnTo>
                <a:lnTo>
                  <a:pt x="74" y="169"/>
                </a:lnTo>
                <a:lnTo>
                  <a:pt x="74" y="161"/>
                </a:lnTo>
                <a:lnTo>
                  <a:pt x="81" y="161"/>
                </a:lnTo>
                <a:lnTo>
                  <a:pt x="81" y="161"/>
                </a:lnTo>
                <a:lnTo>
                  <a:pt x="84" y="161"/>
                </a:lnTo>
                <a:lnTo>
                  <a:pt x="84" y="161"/>
                </a:lnTo>
                <a:lnTo>
                  <a:pt x="87" y="161"/>
                </a:lnTo>
                <a:lnTo>
                  <a:pt x="87" y="161"/>
                </a:lnTo>
                <a:lnTo>
                  <a:pt x="89" y="161"/>
                </a:lnTo>
                <a:lnTo>
                  <a:pt x="89" y="158"/>
                </a:lnTo>
                <a:lnTo>
                  <a:pt x="90" y="158"/>
                </a:lnTo>
                <a:lnTo>
                  <a:pt x="90" y="154"/>
                </a:lnTo>
                <a:lnTo>
                  <a:pt x="97" y="154"/>
                </a:lnTo>
                <a:lnTo>
                  <a:pt x="97" y="150"/>
                </a:lnTo>
                <a:lnTo>
                  <a:pt x="115" y="150"/>
                </a:lnTo>
                <a:lnTo>
                  <a:pt x="115" y="150"/>
                </a:lnTo>
                <a:lnTo>
                  <a:pt x="116" y="150"/>
                </a:lnTo>
                <a:lnTo>
                  <a:pt x="116" y="146"/>
                </a:lnTo>
                <a:lnTo>
                  <a:pt x="126" y="146"/>
                </a:lnTo>
                <a:lnTo>
                  <a:pt x="126" y="138"/>
                </a:lnTo>
                <a:lnTo>
                  <a:pt x="128" y="138"/>
                </a:lnTo>
                <a:lnTo>
                  <a:pt x="128" y="134"/>
                </a:lnTo>
                <a:lnTo>
                  <a:pt x="138" y="134"/>
                </a:lnTo>
                <a:lnTo>
                  <a:pt x="138" y="130"/>
                </a:lnTo>
                <a:lnTo>
                  <a:pt x="139" y="130"/>
                </a:lnTo>
                <a:lnTo>
                  <a:pt x="139" y="126"/>
                </a:lnTo>
                <a:lnTo>
                  <a:pt x="141" y="126"/>
                </a:lnTo>
                <a:lnTo>
                  <a:pt x="141" y="126"/>
                </a:lnTo>
                <a:lnTo>
                  <a:pt x="144" y="126"/>
                </a:lnTo>
                <a:lnTo>
                  <a:pt x="144" y="119"/>
                </a:lnTo>
                <a:lnTo>
                  <a:pt x="146" y="119"/>
                </a:lnTo>
                <a:lnTo>
                  <a:pt x="146" y="119"/>
                </a:lnTo>
                <a:lnTo>
                  <a:pt x="157" y="119"/>
                </a:lnTo>
                <a:lnTo>
                  <a:pt x="157" y="115"/>
                </a:lnTo>
                <a:lnTo>
                  <a:pt x="159" y="115"/>
                </a:lnTo>
                <a:lnTo>
                  <a:pt x="159" y="115"/>
                </a:lnTo>
                <a:lnTo>
                  <a:pt x="168" y="115"/>
                </a:lnTo>
                <a:lnTo>
                  <a:pt x="168" y="115"/>
                </a:lnTo>
                <a:lnTo>
                  <a:pt x="170" y="115"/>
                </a:lnTo>
                <a:lnTo>
                  <a:pt x="170" y="111"/>
                </a:lnTo>
                <a:lnTo>
                  <a:pt x="178" y="111"/>
                </a:lnTo>
                <a:lnTo>
                  <a:pt x="178" y="107"/>
                </a:lnTo>
                <a:lnTo>
                  <a:pt x="181" y="107"/>
                </a:lnTo>
                <a:lnTo>
                  <a:pt x="181" y="107"/>
                </a:lnTo>
                <a:lnTo>
                  <a:pt x="188" y="107"/>
                </a:lnTo>
                <a:lnTo>
                  <a:pt x="188" y="107"/>
                </a:lnTo>
                <a:lnTo>
                  <a:pt x="191" y="107"/>
                </a:lnTo>
                <a:lnTo>
                  <a:pt x="191" y="107"/>
                </a:lnTo>
                <a:lnTo>
                  <a:pt x="193" y="107"/>
                </a:lnTo>
                <a:lnTo>
                  <a:pt x="193" y="107"/>
                </a:lnTo>
                <a:lnTo>
                  <a:pt x="201" y="107"/>
                </a:lnTo>
                <a:lnTo>
                  <a:pt x="201" y="103"/>
                </a:lnTo>
                <a:lnTo>
                  <a:pt x="207" y="103"/>
                </a:lnTo>
                <a:lnTo>
                  <a:pt x="207" y="103"/>
                </a:lnTo>
                <a:lnTo>
                  <a:pt x="211" y="103"/>
                </a:lnTo>
                <a:lnTo>
                  <a:pt x="211" y="103"/>
                </a:lnTo>
                <a:lnTo>
                  <a:pt x="214" y="103"/>
                </a:lnTo>
                <a:lnTo>
                  <a:pt x="214" y="103"/>
                </a:lnTo>
                <a:lnTo>
                  <a:pt x="225" y="103"/>
                </a:lnTo>
                <a:lnTo>
                  <a:pt x="225" y="103"/>
                </a:lnTo>
                <a:lnTo>
                  <a:pt x="227" y="103"/>
                </a:lnTo>
                <a:lnTo>
                  <a:pt x="227" y="103"/>
                </a:lnTo>
                <a:lnTo>
                  <a:pt x="228" y="103"/>
                </a:lnTo>
                <a:lnTo>
                  <a:pt x="228" y="103"/>
                </a:lnTo>
                <a:lnTo>
                  <a:pt x="232" y="103"/>
                </a:lnTo>
                <a:lnTo>
                  <a:pt x="232" y="103"/>
                </a:lnTo>
                <a:lnTo>
                  <a:pt x="233" y="103"/>
                </a:lnTo>
                <a:lnTo>
                  <a:pt x="233" y="103"/>
                </a:lnTo>
                <a:lnTo>
                  <a:pt x="235" y="103"/>
                </a:lnTo>
                <a:lnTo>
                  <a:pt x="235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99"/>
                </a:lnTo>
                <a:lnTo>
                  <a:pt x="243" y="95"/>
                </a:lnTo>
                <a:lnTo>
                  <a:pt x="246" y="95"/>
                </a:lnTo>
                <a:lnTo>
                  <a:pt x="246" y="95"/>
                </a:lnTo>
                <a:lnTo>
                  <a:pt x="249" y="95"/>
                </a:lnTo>
                <a:lnTo>
                  <a:pt x="249" y="95"/>
                </a:lnTo>
                <a:lnTo>
                  <a:pt x="253" y="95"/>
                </a:lnTo>
                <a:lnTo>
                  <a:pt x="253" y="95"/>
                </a:lnTo>
                <a:lnTo>
                  <a:pt x="254" y="95"/>
                </a:lnTo>
                <a:lnTo>
                  <a:pt x="254" y="95"/>
                </a:lnTo>
                <a:lnTo>
                  <a:pt x="258" y="95"/>
                </a:lnTo>
                <a:lnTo>
                  <a:pt x="258" y="95"/>
                </a:lnTo>
                <a:lnTo>
                  <a:pt x="269" y="95"/>
                </a:lnTo>
                <a:lnTo>
                  <a:pt x="269" y="91"/>
                </a:lnTo>
                <a:lnTo>
                  <a:pt x="271" y="91"/>
                </a:lnTo>
                <a:lnTo>
                  <a:pt x="271" y="91"/>
                </a:lnTo>
                <a:lnTo>
                  <a:pt x="280" y="91"/>
                </a:lnTo>
                <a:lnTo>
                  <a:pt x="280" y="91"/>
                </a:lnTo>
                <a:lnTo>
                  <a:pt x="282" y="91"/>
                </a:lnTo>
                <a:lnTo>
                  <a:pt x="282" y="91"/>
                </a:lnTo>
                <a:lnTo>
                  <a:pt x="285" y="91"/>
                </a:lnTo>
                <a:lnTo>
                  <a:pt x="285" y="87"/>
                </a:lnTo>
                <a:lnTo>
                  <a:pt x="293" y="87"/>
                </a:lnTo>
                <a:lnTo>
                  <a:pt x="293" y="87"/>
                </a:lnTo>
                <a:lnTo>
                  <a:pt x="295" y="87"/>
                </a:lnTo>
                <a:lnTo>
                  <a:pt x="295" y="87"/>
                </a:lnTo>
                <a:lnTo>
                  <a:pt x="296" y="87"/>
                </a:lnTo>
                <a:lnTo>
                  <a:pt x="296" y="87"/>
                </a:lnTo>
                <a:lnTo>
                  <a:pt x="300" y="87"/>
                </a:lnTo>
                <a:lnTo>
                  <a:pt x="300" y="87"/>
                </a:lnTo>
                <a:lnTo>
                  <a:pt x="303" y="87"/>
                </a:lnTo>
                <a:lnTo>
                  <a:pt x="303" y="87"/>
                </a:lnTo>
                <a:lnTo>
                  <a:pt x="306" y="87"/>
                </a:lnTo>
                <a:lnTo>
                  <a:pt x="306" y="87"/>
                </a:lnTo>
                <a:lnTo>
                  <a:pt x="313" y="87"/>
                </a:lnTo>
                <a:lnTo>
                  <a:pt x="313" y="87"/>
                </a:lnTo>
                <a:lnTo>
                  <a:pt x="314" y="87"/>
                </a:lnTo>
                <a:lnTo>
                  <a:pt x="314" y="87"/>
                </a:lnTo>
                <a:lnTo>
                  <a:pt x="316" y="87"/>
                </a:lnTo>
                <a:lnTo>
                  <a:pt x="316" y="87"/>
                </a:lnTo>
                <a:lnTo>
                  <a:pt x="324" y="87"/>
                </a:lnTo>
                <a:lnTo>
                  <a:pt x="324" y="87"/>
                </a:lnTo>
                <a:lnTo>
                  <a:pt x="326" y="87"/>
                </a:lnTo>
                <a:lnTo>
                  <a:pt x="326" y="87"/>
                </a:lnTo>
                <a:lnTo>
                  <a:pt x="327" y="87"/>
                </a:lnTo>
                <a:lnTo>
                  <a:pt x="327" y="87"/>
                </a:lnTo>
                <a:lnTo>
                  <a:pt x="339" y="87"/>
                </a:lnTo>
                <a:lnTo>
                  <a:pt x="339" y="87"/>
                </a:lnTo>
                <a:lnTo>
                  <a:pt x="347" y="87"/>
                </a:lnTo>
                <a:lnTo>
                  <a:pt x="347" y="87"/>
                </a:lnTo>
                <a:lnTo>
                  <a:pt x="360" y="87"/>
                </a:lnTo>
                <a:lnTo>
                  <a:pt x="360" y="87"/>
                </a:lnTo>
                <a:lnTo>
                  <a:pt x="363" y="87"/>
                </a:lnTo>
                <a:lnTo>
                  <a:pt x="363" y="87"/>
                </a:lnTo>
                <a:lnTo>
                  <a:pt x="371" y="87"/>
                </a:lnTo>
                <a:lnTo>
                  <a:pt x="371" y="87"/>
                </a:lnTo>
                <a:lnTo>
                  <a:pt x="381" y="87"/>
                </a:lnTo>
                <a:lnTo>
                  <a:pt x="381" y="87"/>
                </a:lnTo>
                <a:lnTo>
                  <a:pt x="382" y="87"/>
                </a:lnTo>
                <a:lnTo>
                  <a:pt x="382" y="87"/>
                </a:lnTo>
                <a:lnTo>
                  <a:pt x="384" y="87"/>
                </a:lnTo>
                <a:lnTo>
                  <a:pt x="384" y="87"/>
                </a:lnTo>
                <a:lnTo>
                  <a:pt x="386" y="87"/>
                </a:lnTo>
                <a:lnTo>
                  <a:pt x="386" y="82"/>
                </a:lnTo>
                <a:lnTo>
                  <a:pt x="387" y="82"/>
                </a:lnTo>
                <a:lnTo>
                  <a:pt x="387" y="82"/>
                </a:lnTo>
                <a:lnTo>
                  <a:pt x="391" y="82"/>
                </a:lnTo>
                <a:lnTo>
                  <a:pt x="391" y="82"/>
                </a:lnTo>
                <a:lnTo>
                  <a:pt x="394" y="82"/>
                </a:lnTo>
                <a:lnTo>
                  <a:pt x="394" y="82"/>
                </a:lnTo>
                <a:lnTo>
                  <a:pt x="397" y="82"/>
                </a:lnTo>
                <a:lnTo>
                  <a:pt x="397" y="82"/>
                </a:lnTo>
                <a:lnTo>
                  <a:pt x="400" y="82"/>
                </a:lnTo>
                <a:lnTo>
                  <a:pt x="400" y="82"/>
                </a:lnTo>
                <a:lnTo>
                  <a:pt x="402" y="82"/>
                </a:lnTo>
                <a:lnTo>
                  <a:pt x="402" y="78"/>
                </a:lnTo>
                <a:lnTo>
                  <a:pt x="408" y="78"/>
                </a:lnTo>
                <a:lnTo>
                  <a:pt x="408" y="78"/>
                </a:lnTo>
                <a:lnTo>
                  <a:pt x="418" y="78"/>
                </a:lnTo>
                <a:lnTo>
                  <a:pt x="418" y="78"/>
                </a:lnTo>
                <a:lnTo>
                  <a:pt x="421" y="78"/>
                </a:lnTo>
                <a:lnTo>
                  <a:pt x="421" y="74"/>
                </a:lnTo>
                <a:lnTo>
                  <a:pt x="423" y="74"/>
                </a:lnTo>
                <a:lnTo>
                  <a:pt x="423" y="74"/>
                </a:lnTo>
                <a:lnTo>
                  <a:pt x="425" y="74"/>
                </a:lnTo>
                <a:lnTo>
                  <a:pt x="425" y="74"/>
                </a:lnTo>
                <a:lnTo>
                  <a:pt x="428" y="74"/>
                </a:lnTo>
                <a:lnTo>
                  <a:pt x="428" y="70"/>
                </a:lnTo>
                <a:lnTo>
                  <a:pt x="429" y="70"/>
                </a:lnTo>
                <a:lnTo>
                  <a:pt x="429" y="70"/>
                </a:lnTo>
                <a:lnTo>
                  <a:pt x="444" y="70"/>
                </a:lnTo>
                <a:lnTo>
                  <a:pt x="444" y="65"/>
                </a:lnTo>
                <a:lnTo>
                  <a:pt x="449" y="65"/>
                </a:lnTo>
                <a:lnTo>
                  <a:pt x="449" y="65"/>
                </a:lnTo>
                <a:lnTo>
                  <a:pt x="455" y="65"/>
                </a:lnTo>
                <a:lnTo>
                  <a:pt x="455" y="61"/>
                </a:lnTo>
                <a:lnTo>
                  <a:pt x="464" y="61"/>
                </a:lnTo>
                <a:lnTo>
                  <a:pt x="464" y="61"/>
                </a:lnTo>
                <a:lnTo>
                  <a:pt x="477" y="61"/>
                </a:lnTo>
                <a:lnTo>
                  <a:pt x="477" y="61"/>
                </a:lnTo>
                <a:lnTo>
                  <a:pt x="483" y="61"/>
                </a:lnTo>
                <a:lnTo>
                  <a:pt x="483" y="57"/>
                </a:lnTo>
                <a:lnTo>
                  <a:pt x="489" y="57"/>
                </a:lnTo>
                <a:lnTo>
                  <a:pt x="489" y="57"/>
                </a:lnTo>
                <a:lnTo>
                  <a:pt x="498" y="57"/>
                </a:lnTo>
                <a:lnTo>
                  <a:pt x="498" y="57"/>
                </a:lnTo>
                <a:lnTo>
                  <a:pt x="506" y="57"/>
                </a:lnTo>
                <a:lnTo>
                  <a:pt x="506" y="57"/>
                </a:lnTo>
                <a:lnTo>
                  <a:pt x="507" y="57"/>
                </a:lnTo>
                <a:lnTo>
                  <a:pt x="507" y="57"/>
                </a:lnTo>
                <a:lnTo>
                  <a:pt x="509" y="57"/>
                </a:lnTo>
                <a:lnTo>
                  <a:pt x="509" y="57"/>
                </a:lnTo>
                <a:lnTo>
                  <a:pt x="511" y="57"/>
                </a:lnTo>
                <a:lnTo>
                  <a:pt x="511" y="57"/>
                </a:lnTo>
                <a:lnTo>
                  <a:pt x="515" y="57"/>
                </a:lnTo>
                <a:lnTo>
                  <a:pt x="515" y="57"/>
                </a:lnTo>
                <a:lnTo>
                  <a:pt x="517" y="57"/>
                </a:lnTo>
                <a:lnTo>
                  <a:pt x="517" y="57"/>
                </a:lnTo>
                <a:lnTo>
                  <a:pt x="519" y="57"/>
                </a:lnTo>
                <a:lnTo>
                  <a:pt x="519" y="57"/>
                </a:lnTo>
                <a:lnTo>
                  <a:pt x="520" y="57"/>
                </a:lnTo>
                <a:lnTo>
                  <a:pt x="520" y="57"/>
                </a:lnTo>
                <a:lnTo>
                  <a:pt x="522" y="57"/>
                </a:lnTo>
                <a:lnTo>
                  <a:pt x="522" y="57"/>
                </a:lnTo>
                <a:lnTo>
                  <a:pt x="524" y="57"/>
                </a:lnTo>
                <a:lnTo>
                  <a:pt x="524" y="57"/>
                </a:lnTo>
                <a:lnTo>
                  <a:pt x="525" y="57"/>
                </a:lnTo>
                <a:lnTo>
                  <a:pt x="525" y="57"/>
                </a:lnTo>
                <a:lnTo>
                  <a:pt x="530" y="57"/>
                </a:lnTo>
                <a:lnTo>
                  <a:pt x="530" y="57"/>
                </a:lnTo>
                <a:lnTo>
                  <a:pt x="532" y="57"/>
                </a:lnTo>
                <a:lnTo>
                  <a:pt x="532" y="57"/>
                </a:lnTo>
                <a:lnTo>
                  <a:pt x="533" y="57"/>
                </a:lnTo>
                <a:lnTo>
                  <a:pt x="533" y="57"/>
                </a:lnTo>
                <a:lnTo>
                  <a:pt x="535" y="57"/>
                </a:lnTo>
                <a:lnTo>
                  <a:pt x="535" y="57"/>
                </a:lnTo>
                <a:lnTo>
                  <a:pt x="538" y="57"/>
                </a:lnTo>
                <a:lnTo>
                  <a:pt x="538" y="52"/>
                </a:lnTo>
                <a:lnTo>
                  <a:pt x="540" y="52"/>
                </a:lnTo>
                <a:lnTo>
                  <a:pt x="540" y="52"/>
                </a:lnTo>
                <a:lnTo>
                  <a:pt x="541" y="52"/>
                </a:lnTo>
                <a:lnTo>
                  <a:pt x="541" y="52"/>
                </a:lnTo>
                <a:lnTo>
                  <a:pt x="543" y="52"/>
                </a:lnTo>
                <a:lnTo>
                  <a:pt x="543" y="52"/>
                </a:lnTo>
                <a:lnTo>
                  <a:pt x="545" y="52"/>
                </a:lnTo>
                <a:lnTo>
                  <a:pt x="545" y="52"/>
                </a:lnTo>
                <a:lnTo>
                  <a:pt x="546" y="52"/>
                </a:lnTo>
                <a:lnTo>
                  <a:pt x="546" y="52"/>
                </a:lnTo>
                <a:lnTo>
                  <a:pt x="551" y="52"/>
                </a:lnTo>
                <a:lnTo>
                  <a:pt x="551" y="52"/>
                </a:lnTo>
                <a:lnTo>
                  <a:pt x="553" y="52"/>
                </a:lnTo>
                <a:lnTo>
                  <a:pt x="553" y="52"/>
                </a:lnTo>
                <a:lnTo>
                  <a:pt x="554" y="52"/>
                </a:lnTo>
                <a:lnTo>
                  <a:pt x="554" y="52"/>
                </a:lnTo>
                <a:lnTo>
                  <a:pt x="556" y="52"/>
                </a:lnTo>
                <a:lnTo>
                  <a:pt x="556" y="52"/>
                </a:lnTo>
                <a:lnTo>
                  <a:pt x="561" y="52"/>
                </a:lnTo>
                <a:lnTo>
                  <a:pt x="561" y="47"/>
                </a:lnTo>
                <a:lnTo>
                  <a:pt x="562" y="47"/>
                </a:lnTo>
                <a:lnTo>
                  <a:pt x="562" y="47"/>
                </a:lnTo>
                <a:lnTo>
                  <a:pt x="564" y="47"/>
                </a:lnTo>
                <a:lnTo>
                  <a:pt x="564" y="47"/>
                </a:lnTo>
                <a:lnTo>
                  <a:pt x="566" y="47"/>
                </a:lnTo>
                <a:lnTo>
                  <a:pt x="566" y="47"/>
                </a:lnTo>
                <a:lnTo>
                  <a:pt x="569" y="47"/>
                </a:lnTo>
                <a:lnTo>
                  <a:pt x="569" y="47"/>
                </a:lnTo>
                <a:lnTo>
                  <a:pt x="574" y="47"/>
                </a:lnTo>
                <a:lnTo>
                  <a:pt x="574" y="47"/>
                </a:lnTo>
                <a:lnTo>
                  <a:pt x="575" y="47"/>
                </a:lnTo>
                <a:lnTo>
                  <a:pt x="575" y="47"/>
                </a:lnTo>
                <a:lnTo>
                  <a:pt x="577" y="47"/>
                </a:lnTo>
                <a:lnTo>
                  <a:pt x="577" y="47"/>
                </a:lnTo>
                <a:lnTo>
                  <a:pt x="579" y="47"/>
                </a:lnTo>
                <a:lnTo>
                  <a:pt x="579" y="47"/>
                </a:lnTo>
                <a:lnTo>
                  <a:pt x="580" y="47"/>
                </a:lnTo>
                <a:lnTo>
                  <a:pt x="580" y="47"/>
                </a:lnTo>
                <a:lnTo>
                  <a:pt x="585" y="47"/>
                </a:lnTo>
                <a:lnTo>
                  <a:pt x="585" y="47"/>
                </a:lnTo>
                <a:lnTo>
                  <a:pt x="587" y="47"/>
                </a:lnTo>
                <a:lnTo>
                  <a:pt x="587" y="47"/>
                </a:lnTo>
                <a:lnTo>
                  <a:pt x="588" y="47"/>
                </a:lnTo>
                <a:lnTo>
                  <a:pt x="588" y="47"/>
                </a:lnTo>
                <a:lnTo>
                  <a:pt x="590" y="47"/>
                </a:lnTo>
                <a:lnTo>
                  <a:pt x="590" y="47"/>
                </a:lnTo>
                <a:lnTo>
                  <a:pt x="592" y="47"/>
                </a:lnTo>
                <a:lnTo>
                  <a:pt x="592" y="47"/>
                </a:lnTo>
                <a:lnTo>
                  <a:pt x="595" y="47"/>
                </a:lnTo>
                <a:lnTo>
                  <a:pt x="595" y="47"/>
                </a:lnTo>
                <a:lnTo>
                  <a:pt x="597" y="47"/>
                </a:lnTo>
                <a:lnTo>
                  <a:pt x="597" y="47"/>
                </a:lnTo>
                <a:lnTo>
                  <a:pt x="598" y="47"/>
                </a:lnTo>
                <a:lnTo>
                  <a:pt x="598" y="47"/>
                </a:lnTo>
                <a:lnTo>
                  <a:pt x="601" y="47"/>
                </a:lnTo>
                <a:lnTo>
                  <a:pt x="601" y="47"/>
                </a:lnTo>
                <a:lnTo>
                  <a:pt x="603" y="47"/>
                </a:lnTo>
                <a:lnTo>
                  <a:pt x="603" y="47"/>
                </a:lnTo>
                <a:lnTo>
                  <a:pt x="608" y="47"/>
                </a:lnTo>
                <a:lnTo>
                  <a:pt x="608" y="47"/>
                </a:lnTo>
                <a:lnTo>
                  <a:pt x="610" y="47"/>
                </a:lnTo>
                <a:lnTo>
                  <a:pt x="610" y="47"/>
                </a:lnTo>
                <a:lnTo>
                  <a:pt x="611" y="47"/>
                </a:lnTo>
                <a:lnTo>
                  <a:pt x="611" y="47"/>
                </a:lnTo>
                <a:lnTo>
                  <a:pt x="613" y="47"/>
                </a:lnTo>
                <a:lnTo>
                  <a:pt x="613" y="47"/>
                </a:lnTo>
                <a:lnTo>
                  <a:pt x="614" y="47"/>
                </a:lnTo>
                <a:lnTo>
                  <a:pt x="614" y="47"/>
                </a:lnTo>
                <a:lnTo>
                  <a:pt x="619" y="47"/>
                </a:lnTo>
                <a:lnTo>
                  <a:pt x="619" y="47"/>
                </a:lnTo>
                <a:lnTo>
                  <a:pt x="621" y="47"/>
                </a:lnTo>
                <a:lnTo>
                  <a:pt x="621" y="47"/>
                </a:lnTo>
                <a:lnTo>
                  <a:pt x="624" y="47"/>
                </a:lnTo>
                <a:lnTo>
                  <a:pt x="624" y="47"/>
                </a:lnTo>
                <a:lnTo>
                  <a:pt x="626" y="47"/>
                </a:lnTo>
                <a:lnTo>
                  <a:pt x="626" y="47"/>
                </a:lnTo>
                <a:lnTo>
                  <a:pt x="631" y="47"/>
                </a:lnTo>
                <a:lnTo>
                  <a:pt x="631" y="47"/>
                </a:lnTo>
                <a:lnTo>
                  <a:pt x="632" y="47"/>
                </a:lnTo>
                <a:lnTo>
                  <a:pt x="632" y="47"/>
                </a:lnTo>
                <a:lnTo>
                  <a:pt x="634" y="47"/>
                </a:lnTo>
                <a:lnTo>
                  <a:pt x="634" y="47"/>
                </a:lnTo>
                <a:lnTo>
                  <a:pt x="635" y="47"/>
                </a:lnTo>
                <a:lnTo>
                  <a:pt x="635" y="47"/>
                </a:lnTo>
                <a:lnTo>
                  <a:pt x="637" y="47"/>
                </a:lnTo>
                <a:lnTo>
                  <a:pt x="637" y="47"/>
                </a:lnTo>
                <a:lnTo>
                  <a:pt x="640" y="47"/>
                </a:lnTo>
                <a:lnTo>
                  <a:pt x="640" y="47"/>
                </a:lnTo>
                <a:lnTo>
                  <a:pt x="642" y="47"/>
                </a:lnTo>
                <a:lnTo>
                  <a:pt x="642" y="47"/>
                </a:lnTo>
                <a:lnTo>
                  <a:pt x="644" y="47"/>
                </a:lnTo>
                <a:lnTo>
                  <a:pt x="644" y="47"/>
                </a:lnTo>
                <a:lnTo>
                  <a:pt x="645" y="47"/>
                </a:lnTo>
                <a:lnTo>
                  <a:pt x="645" y="47"/>
                </a:lnTo>
                <a:lnTo>
                  <a:pt x="648" y="47"/>
                </a:lnTo>
                <a:lnTo>
                  <a:pt x="648" y="47"/>
                </a:lnTo>
                <a:lnTo>
                  <a:pt x="652" y="47"/>
                </a:lnTo>
                <a:lnTo>
                  <a:pt x="652" y="47"/>
                </a:lnTo>
                <a:lnTo>
                  <a:pt x="657" y="47"/>
                </a:lnTo>
                <a:lnTo>
                  <a:pt x="657" y="47"/>
                </a:lnTo>
                <a:lnTo>
                  <a:pt x="665" y="47"/>
                </a:lnTo>
                <a:lnTo>
                  <a:pt x="665" y="47"/>
                </a:lnTo>
                <a:lnTo>
                  <a:pt x="666" y="47"/>
                </a:lnTo>
                <a:lnTo>
                  <a:pt x="666" y="47"/>
                </a:lnTo>
                <a:lnTo>
                  <a:pt x="668" y="47"/>
                </a:lnTo>
                <a:lnTo>
                  <a:pt x="668" y="47"/>
                </a:lnTo>
                <a:lnTo>
                  <a:pt x="670" y="47"/>
                </a:lnTo>
                <a:lnTo>
                  <a:pt x="670" y="47"/>
                </a:lnTo>
                <a:lnTo>
                  <a:pt x="671" y="47"/>
                </a:lnTo>
                <a:lnTo>
                  <a:pt x="671" y="47"/>
                </a:lnTo>
                <a:lnTo>
                  <a:pt x="674" y="47"/>
                </a:lnTo>
                <a:lnTo>
                  <a:pt x="674" y="47"/>
                </a:lnTo>
                <a:lnTo>
                  <a:pt x="676" y="47"/>
                </a:lnTo>
                <a:lnTo>
                  <a:pt x="676" y="47"/>
                </a:lnTo>
                <a:lnTo>
                  <a:pt x="678" y="47"/>
                </a:lnTo>
                <a:lnTo>
                  <a:pt x="678" y="47"/>
                </a:lnTo>
                <a:lnTo>
                  <a:pt x="679" y="47"/>
                </a:lnTo>
                <a:lnTo>
                  <a:pt x="679" y="47"/>
                </a:lnTo>
                <a:lnTo>
                  <a:pt x="687" y="47"/>
                </a:lnTo>
                <a:lnTo>
                  <a:pt x="687" y="47"/>
                </a:lnTo>
                <a:lnTo>
                  <a:pt x="689" y="47"/>
                </a:lnTo>
                <a:lnTo>
                  <a:pt x="689" y="47"/>
                </a:lnTo>
                <a:lnTo>
                  <a:pt x="692" y="47"/>
                </a:lnTo>
                <a:lnTo>
                  <a:pt x="692" y="47"/>
                </a:lnTo>
                <a:lnTo>
                  <a:pt x="699" y="47"/>
                </a:lnTo>
                <a:lnTo>
                  <a:pt x="699" y="47"/>
                </a:lnTo>
                <a:lnTo>
                  <a:pt x="700" y="47"/>
                </a:lnTo>
                <a:lnTo>
                  <a:pt x="700" y="47"/>
                </a:lnTo>
                <a:lnTo>
                  <a:pt x="702" y="47"/>
                </a:lnTo>
                <a:lnTo>
                  <a:pt x="702" y="47"/>
                </a:lnTo>
                <a:lnTo>
                  <a:pt x="704" y="47"/>
                </a:lnTo>
                <a:lnTo>
                  <a:pt x="704" y="47"/>
                </a:lnTo>
                <a:lnTo>
                  <a:pt x="708" y="47"/>
                </a:lnTo>
                <a:lnTo>
                  <a:pt x="708" y="47"/>
                </a:lnTo>
                <a:lnTo>
                  <a:pt x="710" y="47"/>
                </a:lnTo>
                <a:lnTo>
                  <a:pt x="710" y="47"/>
                </a:lnTo>
                <a:lnTo>
                  <a:pt x="712" y="47"/>
                </a:lnTo>
                <a:lnTo>
                  <a:pt x="712" y="47"/>
                </a:lnTo>
                <a:lnTo>
                  <a:pt x="713" y="47"/>
                </a:lnTo>
                <a:lnTo>
                  <a:pt x="713" y="47"/>
                </a:lnTo>
                <a:lnTo>
                  <a:pt x="715" y="47"/>
                </a:lnTo>
                <a:lnTo>
                  <a:pt x="715" y="47"/>
                </a:lnTo>
                <a:lnTo>
                  <a:pt x="717" y="47"/>
                </a:lnTo>
                <a:lnTo>
                  <a:pt x="717" y="47"/>
                </a:lnTo>
                <a:lnTo>
                  <a:pt x="718" y="47"/>
                </a:lnTo>
                <a:lnTo>
                  <a:pt x="718" y="47"/>
                </a:lnTo>
                <a:lnTo>
                  <a:pt x="720" y="47"/>
                </a:lnTo>
                <a:lnTo>
                  <a:pt x="720" y="47"/>
                </a:lnTo>
                <a:lnTo>
                  <a:pt x="721" y="47"/>
                </a:lnTo>
                <a:lnTo>
                  <a:pt x="721" y="47"/>
                </a:lnTo>
                <a:lnTo>
                  <a:pt x="723" y="47"/>
                </a:lnTo>
                <a:lnTo>
                  <a:pt x="723" y="47"/>
                </a:lnTo>
                <a:lnTo>
                  <a:pt x="726" y="47"/>
                </a:lnTo>
                <a:lnTo>
                  <a:pt x="726" y="47"/>
                </a:lnTo>
                <a:lnTo>
                  <a:pt x="731" y="47"/>
                </a:lnTo>
                <a:lnTo>
                  <a:pt x="731" y="47"/>
                </a:lnTo>
                <a:lnTo>
                  <a:pt x="733" y="47"/>
                </a:lnTo>
                <a:lnTo>
                  <a:pt x="733" y="47"/>
                </a:lnTo>
                <a:lnTo>
                  <a:pt x="734" y="47"/>
                </a:lnTo>
                <a:lnTo>
                  <a:pt x="734" y="47"/>
                </a:lnTo>
                <a:lnTo>
                  <a:pt x="736" y="47"/>
                </a:lnTo>
                <a:lnTo>
                  <a:pt x="736" y="47"/>
                </a:lnTo>
                <a:lnTo>
                  <a:pt x="738" y="47"/>
                </a:lnTo>
                <a:lnTo>
                  <a:pt x="738" y="47"/>
                </a:lnTo>
                <a:lnTo>
                  <a:pt x="744" y="47"/>
                </a:lnTo>
                <a:lnTo>
                  <a:pt x="744" y="47"/>
                </a:lnTo>
                <a:lnTo>
                  <a:pt x="746" y="47"/>
                </a:lnTo>
                <a:lnTo>
                  <a:pt x="746" y="47"/>
                </a:lnTo>
                <a:lnTo>
                  <a:pt x="747" y="47"/>
                </a:lnTo>
                <a:lnTo>
                  <a:pt x="747" y="47"/>
                </a:lnTo>
                <a:lnTo>
                  <a:pt x="749" y="47"/>
                </a:lnTo>
                <a:lnTo>
                  <a:pt x="749" y="47"/>
                </a:lnTo>
                <a:lnTo>
                  <a:pt x="751" y="47"/>
                </a:lnTo>
                <a:lnTo>
                  <a:pt x="751" y="47"/>
                </a:lnTo>
                <a:lnTo>
                  <a:pt x="755" y="47"/>
                </a:lnTo>
                <a:lnTo>
                  <a:pt x="755" y="47"/>
                </a:lnTo>
                <a:lnTo>
                  <a:pt x="757" y="47"/>
                </a:lnTo>
                <a:lnTo>
                  <a:pt x="757" y="47"/>
                </a:lnTo>
                <a:lnTo>
                  <a:pt x="759" y="47"/>
                </a:lnTo>
                <a:lnTo>
                  <a:pt x="759" y="47"/>
                </a:lnTo>
                <a:lnTo>
                  <a:pt x="760" y="47"/>
                </a:lnTo>
                <a:lnTo>
                  <a:pt x="760" y="47"/>
                </a:lnTo>
                <a:lnTo>
                  <a:pt x="767" y="47"/>
                </a:lnTo>
                <a:lnTo>
                  <a:pt x="767" y="47"/>
                </a:lnTo>
                <a:lnTo>
                  <a:pt x="768" y="47"/>
                </a:lnTo>
                <a:lnTo>
                  <a:pt x="768" y="47"/>
                </a:lnTo>
                <a:lnTo>
                  <a:pt x="770" y="47"/>
                </a:lnTo>
                <a:lnTo>
                  <a:pt x="770" y="47"/>
                </a:lnTo>
                <a:lnTo>
                  <a:pt x="778" y="47"/>
                </a:lnTo>
                <a:lnTo>
                  <a:pt x="778" y="47"/>
                </a:lnTo>
                <a:lnTo>
                  <a:pt x="780" y="47"/>
                </a:lnTo>
                <a:lnTo>
                  <a:pt x="780" y="47"/>
                </a:lnTo>
                <a:lnTo>
                  <a:pt x="781" y="47"/>
                </a:lnTo>
                <a:lnTo>
                  <a:pt x="781" y="47"/>
                </a:lnTo>
                <a:lnTo>
                  <a:pt x="783" y="47"/>
                </a:lnTo>
                <a:lnTo>
                  <a:pt x="783" y="47"/>
                </a:lnTo>
                <a:lnTo>
                  <a:pt x="785" y="47"/>
                </a:lnTo>
                <a:lnTo>
                  <a:pt x="785" y="47"/>
                </a:lnTo>
                <a:lnTo>
                  <a:pt x="790" y="47"/>
                </a:lnTo>
                <a:lnTo>
                  <a:pt x="790" y="47"/>
                </a:lnTo>
                <a:lnTo>
                  <a:pt x="791" y="47"/>
                </a:lnTo>
                <a:lnTo>
                  <a:pt x="791" y="47"/>
                </a:lnTo>
                <a:lnTo>
                  <a:pt x="793" y="47"/>
                </a:lnTo>
                <a:lnTo>
                  <a:pt x="793" y="47"/>
                </a:lnTo>
                <a:lnTo>
                  <a:pt x="796" y="47"/>
                </a:lnTo>
                <a:lnTo>
                  <a:pt x="796" y="47"/>
                </a:lnTo>
                <a:lnTo>
                  <a:pt x="801" y="47"/>
                </a:lnTo>
                <a:lnTo>
                  <a:pt x="801" y="47"/>
                </a:lnTo>
                <a:lnTo>
                  <a:pt x="802" y="47"/>
                </a:lnTo>
                <a:lnTo>
                  <a:pt x="802" y="47"/>
                </a:lnTo>
                <a:lnTo>
                  <a:pt x="804" y="47"/>
                </a:lnTo>
                <a:lnTo>
                  <a:pt x="804" y="47"/>
                </a:lnTo>
                <a:lnTo>
                  <a:pt x="806" y="47"/>
                </a:lnTo>
                <a:lnTo>
                  <a:pt x="806" y="47"/>
                </a:lnTo>
                <a:lnTo>
                  <a:pt x="807" y="47"/>
                </a:lnTo>
                <a:lnTo>
                  <a:pt x="807" y="47"/>
                </a:lnTo>
                <a:lnTo>
                  <a:pt x="812" y="47"/>
                </a:lnTo>
                <a:lnTo>
                  <a:pt x="812" y="47"/>
                </a:lnTo>
                <a:lnTo>
                  <a:pt x="814" y="47"/>
                </a:lnTo>
                <a:lnTo>
                  <a:pt x="814" y="47"/>
                </a:lnTo>
                <a:lnTo>
                  <a:pt x="817" y="47"/>
                </a:lnTo>
                <a:lnTo>
                  <a:pt x="817" y="47"/>
                </a:lnTo>
                <a:lnTo>
                  <a:pt x="819" y="47"/>
                </a:lnTo>
                <a:lnTo>
                  <a:pt x="819" y="47"/>
                </a:lnTo>
                <a:lnTo>
                  <a:pt x="824" y="47"/>
                </a:lnTo>
                <a:lnTo>
                  <a:pt x="824" y="47"/>
                </a:lnTo>
                <a:lnTo>
                  <a:pt x="825" y="47"/>
                </a:lnTo>
                <a:lnTo>
                  <a:pt x="825" y="47"/>
                </a:lnTo>
                <a:lnTo>
                  <a:pt x="827" y="47"/>
                </a:lnTo>
                <a:lnTo>
                  <a:pt x="827" y="47"/>
                </a:lnTo>
                <a:lnTo>
                  <a:pt x="830" y="47"/>
                </a:lnTo>
                <a:lnTo>
                  <a:pt x="830" y="47"/>
                </a:lnTo>
                <a:lnTo>
                  <a:pt x="837" y="47"/>
                </a:lnTo>
                <a:lnTo>
                  <a:pt x="837" y="47"/>
                </a:lnTo>
                <a:lnTo>
                  <a:pt x="838" y="47"/>
                </a:lnTo>
                <a:lnTo>
                  <a:pt x="838" y="47"/>
                </a:lnTo>
                <a:lnTo>
                  <a:pt x="841" y="47"/>
                </a:lnTo>
                <a:lnTo>
                  <a:pt x="841" y="47"/>
                </a:lnTo>
                <a:lnTo>
                  <a:pt x="846" y="47"/>
                </a:lnTo>
                <a:lnTo>
                  <a:pt x="846" y="47"/>
                </a:lnTo>
                <a:lnTo>
                  <a:pt x="850" y="47"/>
                </a:lnTo>
                <a:lnTo>
                  <a:pt x="850" y="47"/>
                </a:lnTo>
                <a:lnTo>
                  <a:pt x="851" y="47"/>
                </a:lnTo>
                <a:lnTo>
                  <a:pt x="851" y="47"/>
                </a:lnTo>
                <a:lnTo>
                  <a:pt x="853" y="47"/>
                </a:lnTo>
                <a:lnTo>
                  <a:pt x="853" y="47"/>
                </a:lnTo>
                <a:lnTo>
                  <a:pt x="854" y="47"/>
                </a:lnTo>
                <a:lnTo>
                  <a:pt x="854" y="47"/>
                </a:lnTo>
                <a:lnTo>
                  <a:pt x="858" y="47"/>
                </a:lnTo>
                <a:lnTo>
                  <a:pt x="858" y="47"/>
                </a:lnTo>
                <a:lnTo>
                  <a:pt x="859" y="47"/>
                </a:lnTo>
                <a:lnTo>
                  <a:pt x="859" y="47"/>
                </a:lnTo>
                <a:lnTo>
                  <a:pt x="861" y="47"/>
                </a:lnTo>
                <a:lnTo>
                  <a:pt x="861" y="47"/>
                </a:lnTo>
                <a:lnTo>
                  <a:pt x="864" y="47"/>
                </a:lnTo>
                <a:lnTo>
                  <a:pt x="864" y="47"/>
                </a:lnTo>
                <a:lnTo>
                  <a:pt x="867" y="47"/>
                </a:lnTo>
                <a:lnTo>
                  <a:pt x="867" y="39"/>
                </a:lnTo>
                <a:lnTo>
                  <a:pt x="869" y="39"/>
                </a:lnTo>
                <a:lnTo>
                  <a:pt x="869" y="39"/>
                </a:lnTo>
                <a:lnTo>
                  <a:pt x="871" y="39"/>
                </a:lnTo>
                <a:lnTo>
                  <a:pt x="871" y="39"/>
                </a:lnTo>
                <a:lnTo>
                  <a:pt x="872" y="39"/>
                </a:lnTo>
                <a:lnTo>
                  <a:pt x="872" y="39"/>
                </a:lnTo>
                <a:lnTo>
                  <a:pt x="876" y="39"/>
                </a:lnTo>
                <a:lnTo>
                  <a:pt x="876" y="39"/>
                </a:lnTo>
                <a:lnTo>
                  <a:pt x="880" y="39"/>
                </a:lnTo>
                <a:lnTo>
                  <a:pt x="880" y="39"/>
                </a:lnTo>
                <a:lnTo>
                  <a:pt x="882" y="39"/>
                </a:lnTo>
                <a:lnTo>
                  <a:pt x="882" y="39"/>
                </a:lnTo>
                <a:lnTo>
                  <a:pt x="885" y="39"/>
                </a:lnTo>
                <a:lnTo>
                  <a:pt x="885" y="39"/>
                </a:lnTo>
                <a:lnTo>
                  <a:pt x="887" y="39"/>
                </a:lnTo>
                <a:lnTo>
                  <a:pt x="887" y="39"/>
                </a:lnTo>
                <a:lnTo>
                  <a:pt x="890" y="39"/>
                </a:lnTo>
                <a:lnTo>
                  <a:pt x="890" y="39"/>
                </a:lnTo>
                <a:lnTo>
                  <a:pt x="892" y="39"/>
                </a:lnTo>
                <a:lnTo>
                  <a:pt x="892" y="39"/>
                </a:lnTo>
                <a:lnTo>
                  <a:pt x="893" y="39"/>
                </a:lnTo>
                <a:lnTo>
                  <a:pt x="893" y="39"/>
                </a:lnTo>
                <a:lnTo>
                  <a:pt x="895" y="39"/>
                </a:lnTo>
                <a:lnTo>
                  <a:pt x="895" y="39"/>
                </a:lnTo>
                <a:lnTo>
                  <a:pt x="897" y="39"/>
                </a:lnTo>
                <a:lnTo>
                  <a:pt x="897" y="39"/>
                </a:lnTo>
                <a:lnTo>
                  <a:pt x="898" y="39"/>
                </a:lnTo>
                <a:lnTo>
                  <a:pt x="898" y="39"/>
                </a:lnTo>
                <a:lnTo>
                  <a:pt x="903" y="39"/>
                </a:lnTo>
                <a:lnTo>
                  <a:pt x="903" y="39"/>
                </a:lnTo>
                <a:lnTo>
                  <a:pt x="906" y="39"/>
                </a:lnTo>
                <a:lnTo>
                  <a:pt x="906" y="39"/>
                </a:lnTo>
                <a:lnTo>
                  <a:pt x="908" y="39"/>
                </a:lnTo>
                <a:lnTo>
                  <a:pt x="908" y="39"/>
                </a:lnTo>
                <a:lnTo>
                  <a:pt x="910" y="39"/>
                </a:lnTo>
                <a:lnTo>
                  <a:pt x="910" y="39"/>
                </a:lnTo>
                <a:lnTo>
                  <a:pt x="914" y="39"/>
                </a:lnTo>
                <a:lnTo>
                  <a:pt x="914" y="39"/>
                </a:lnTo>
                <a:lnTo>
                  <a:pt x="916" y="39"/>
                </a:lnTo>
                <a:lnTo>
                  <a:pt x="916" y="39"/>
                </a:lnTo>
                <a:lnTo>
                  <a:pt x="918" y="39"/>
                </a:lnTo>
                <a:lnTo>
                  <a:pt x="918" y="39"/>
                </a:lnTo>
                <a:lnTo>
                  <a:pt x="919" y="39"/>
                </a:lnTo>
                <a:lnTo>
                  <a:pt x="919" y="39"/>
                </a:lnTo>
                <a:lnTo>
                  <a:pt x="921" y="39"/>
                </a:lnTo>
                <a:lnTo>
                  <a:pt x="921" y="39"/>
                </a:lnTo>
                <a:lnTo>
                  <a:pt x="924" y="39"/>
                </a:lnTo>
                <a:lnTo>
                  <a:pt x="924" y="39"/>
                </a:lnTo>
                <a:lnTo>
                  <a:pt x="926" y="39"/>
                </a:lnTo>
                <a:lnTo>
                  <a:pt x="926" y="39"/>
                </a:lnTo>
                <a:lnTo>
                  <a:pt x="927" y="39"/>
                </a:lnTo>
                <a:lnTo>
                  <a:pt x="927" y="39"/>
                </a:lnTo>
                <a:lnTo>
                  <a:pt x="929" y="39"/>
                </a:lnTo>
                <a:lnTo>
                  <a:pt x="929" y="39"/>
                </a:lnTo>
                <a:lnTo>
                  <a:pt x="931" y="39"/>
                </a:lnTo>
                <a:lnTo>
                  <a:pt x="931" y="39"/>
                </a:lnTo>
                <a:lnTo>
                  <a:pt x="932" y="39"/>
                </a:lnTo>
                <a:lnTo>
                  <a:pt x="932" y="39"/>
                </a:lnTo>
                <a:lnTo>
                  <a:pt x="937" y="39"/>
                </a:lnTo>
                <a:lnTo>
                  <a:pt x="937" y="39"/>
                </a:lnTo>
                <a:lnTo>
                  <a:pt x="939" y="39"/>
                </a:lnTo>
                <a:lnTo>
                  <a:pt x="939" y="39"/>
                </a:lnTo>
                <a:lnTo>
                  <a:pt x="940" y="39"/>
                </a:lnTo>
                <a:lnTo>
                  <a:pt x="940" y="39"/>
                </a:lnTo>
                <a:lnTo>
                  <a:pt x="944" y="39"/>
                </a:lnTo>
                <a:lnTo>
                  <a:pt x="944" y="39"/>
                </a:lnTo>
                <a:lnTo>
                  <a:pt x="945" y="39"/>
                </a:lnTo>
                <a:lnTo>
                  <a:pt x="945" y="39"/>
                </a:lnTo>
                <a:lnTo>
                  <a:pt x="958" y="39"/>
                </a:lnTo>
                <a:lnTo>
                  <a:pt x="958" y="39"/>
                </a:lnTo>
                <a:lnTo>
                  <a:pt x="963" y="39"/>
                </a:lnTo>
                <a:lnTo>
                  <a:pt x="963" y="39"/>
                </a:lnTo>
                <a:lnTo>
                  <a:pt x="965" y="39"/>
                </a:lnTo>
                <a:lnTo>
                  <a:pt x="965" y="28"/>
                </a:lnTo>
                <a:lnTo>
                  <a:pt x="971" y="28"/>
                </a:lnTo>
                <a:lnTo>
                  <a:pt x="971" y="28"/>
                </a:lnTo>
                <a:lnTo>
                  <a:pt x="973" y="28"/>
                </a:lnTo>
                <a:lnTo>
                  <a:pt x="973" y="28"/>
                </a:lnTo>
                <a:lnTo>
                  <a:pt x="974" y="28"/>
                </a:lnTo>
                <a:lnTo>
                  <a:pt x="974" y="17"/>
                </a:lnTo>
                <a:lnTo>
                  <a:pt x="976" y="17"/>
                </a:lnTo>
                <a:lnTo>
                  <a:pt x="976" y="17"/>
                </a:lnTo>
                <a:lnTo>
                  <a:pt x="978" y="17"/>
                </a:lnTo>
                <a:lnTo>
                  <a:pt x="978" y="17"/>
                </a:lnTo>
                <a:lnTo>
                  <a:pt x="983" y="17"/>
                </a:lnTo>
                <a:lnTo>
                  <a:pt x="983" y="17"/>
                </a:lnTo>
                <a:lnTo>
                  <a:pt x="984" y="17"/>
                </a:lnTo>
                <a:lnTo>
                  <a:pt x="984" y="17"/>
                </a:lnTo>
                <a:lnTo>
                  <a:pt x="986" y="17"/>
                </a:lnTo>
                <a:lnTo>
                  <a:pt x="986" y="17"/>
                </a:lnTo>
                <a:lnTo>
                  <a:pt x="989" y="17"/>
                </a:lnTo>
                <a:lnTo>
                  <a:pt x="989" y="17"/>
                </a:lnTo>
                <a:lnTo>
                  <a:pt x="991" y="17"/>
                </a:lnTo>
                <a:lnTo>
                  <a:pt x="991" y="17"/>
                </a:lnTo>
                <a:lnTo>
                  <a:pt x="994" y="17"/>
                </a:lnTo>
                <a:lnTo>
                  <a:pt x="994" y="17"/>
                </a:lnTo>
                <a:lnTo>
                  <a:pt x="996" y="17"/>
                </a:lnTo>
                <a:lnTo>
                  <a:pt x="996" y="17"/>
                </a:lnTo>
                <a:lnTo>
                  <a:pt x="997" y="17"/>
                </a:lnTo>
                <a:lnTo>
                  <a:pt x="997" y="17"/>
                </a:lnTo>
                <a:lnTo>
                  <a:pt x="999" y="17"/>
                </a:lnTo>
                <a:lnTo>
                  <a:pt x="999" y="17"/>
                </a:lnTo>
                <a:lnTo>
                  <a:pt x="1000" y="17"/>
                </a:lnTo>
                <a:lnTo>
                  <a:pt x="1000" y="17"/>
                </a:lnTo>
                <a:lnTo>
                  <a:pt x="1005" y="17"/>
                </a:lnTo>
                <a:lnTo>
                  <a:pt x="1005" y="17"/>
                </a:lnTo>
                <a:lnTo>
                  <a:pt x="1007" y="17"/>
                </a:lnTo>
                <a:lnTo>
                  <a:pt x="1007" y="17"/>
                </a:lnTo>
                <a:lnTo>
                  <a:pt x="1009" y="17"/>
                </a:lnTo>
                <a:lnTo>
                  <a:pt x="1009" y="17"/>
                </a:lnTo>
                <a:lnTo>
                  <a:pt x="1010" y="17"/>
                </a:lnTo>
                <a:lnTo>
                  <a:pt x="1010" y="17"/>
                </a:lnTo>
                <a:lnTo>
                  <a:pt x="1012" y="17"/>
                </a:lnTo>
                <a:lnTo>
                  <a:pt x="1012" y="17"/>
                </a:lnTo>
                <a:lnTo>
                  <a:pt x="1017" y="17"/>
                </a:lnTo>
                <a:lnTo>
                  <a:pt x="1017" y="17"/>
                </a:lnTo>
                <a:lnTo>
                  <a:pt x="1018" y="17"/>
                </a:lnTo>
                <a:lnTo>
                  <a:pt x="1018" y="17"/>
                </a:lnTo>
                <a:lnTo>
                  <a:pt x="1020" y="17"/>
                </a:lnTo>
                <a:lnTo>
                  <a:pt x="1020" y="17"/>
                </a:lnTo>
                <a:lnTo>
                  <a:pt x="1021" y="17"/>
                </a:lnTo>
                <a:lnTo>
                  <a:pt x="1021" y="17"/>
                </a:lnTo>
                <a:lnTo>
                  <a:pt x="1023" y="17"/>
                </a:lnTo>
                <a:lnTo>
                  <a:pt x="1023" y="17"/>
                </a:lnTo>
                <a:lnTo>
                  <a:pt x="1028" y="17"/>
                </a:lnTo>
                <a:lnTo>
                  <a:pt x="1028" y="17"/>
                </a:lnTo>
                <a:lnTo>
                  <a:pt x="1030" y="17"/>
                </a:lnTo>
                <a:lnTo>
                  <a:pt x="1030" y="17"/>
                </a:lnTo>
                <a:lnTo>
                  <a:pt x="1031" y="17"/>
                </a:lnTo>
                <a:lnTo>
                  <a:pt x="1031" y="17"/>
                </a:lnTo>
                <a:lnTo>
                  <a:pt x="1033" y="17"/>
                </a:lnTo>
                <a:lnTo>
                  <a:pt x="1033" y="17"/>
                </a:lnTo>
                <a:lnTo>
                  <a:pt x="1034" y="17"/>
                </a:lnTo>
                <a:lnTo>
                  <a:pt x="1034" y="17"/>
                </a:lnTo>
                <a:lnTo>
                  <a:pt x="1039" y="17"/>
                </a:lnTo>
                <a:lnTo>
                  <a:pt x="1039" y="17"/>
                </a:lnTo>
                <a:lnTo>
                  <a:pt x="1041" y="17"/>
                </a:lnTo>
                <a:lnTo>
                  <a:pt x="1041" y="17"/>
                </a:lnTo>
                <a:lnTo>
                  <a:pt x="1046" y="17"/>
                </a:lnTo>
                <a:lnTo>
                  <a:pt x="1046" y="17"/>
                </a:lnTo>
                <a:lnTo>
                  <a:pt x="1051" y="17"/>
                </a:lnTo>
                <a:lnTo>
                  <a:pt x="1051" y="17"/>
                </a:lnTo>
                <a:lnTo>
                  <a:pt x="1062" y="17"/>
                </a:lnTo>
                <a:lnTo>
                  <a:pt x="1062" y="17"/>
                </a:lnTo>
                <a:lnTo>
                  <a:pt x="1064" y="17"/>
                </a:lnTo>
                <a:lnTo>
                  <a:pt x="1064" y="17"/>
                </a:lnTo>
                <a:lnTo>
                  <a:pt x="1065" y="17"/>
                </a:lnTo>
                <a:lnTo>
                  <a:pt x="1065" y="17"/>
                </a:lnTo>
                <a:lnTo>
                  <a:pt x="1067" y="17"/>
                </a:lnTo>
                <a:lnTo>
                  <a:pt x="1067" y="17"/>
                </a:lnTo>
                <a:lnTo>
                  <a:pt x="1068" y="17"/>
                </a:lnTo>
                <a:lnTo>
                  <a:pt x="1068" y="17"/>
                </a:lnTo>
                <a:lnTo>
                  <a:pt x="1073" y="17"/>
                </a:lnTo>
                <a:lnTo>
                  <a:pt x="1073" y="17"/>
                </a:lnTo>
                <a:lnTo>
                  <a:pt x="1075" y="17"/>
                </a:lnTo>
                <a:lnTo>
                  <a:pt x="1075" y="17"/>
                </a:lnTo>
                <a:lnTo>
                  <a:pt x="1077" y="17"/>
                </a:lnTo>
                <a:lnTo>
                  <a:pt x="1077" y="0"/>
                </a:lnTo>
                <a:lnTo>
                  <a:pt x="1078" y="0"/>
                </a:lnTo>
                <a:lnTo>
                  <a:pt x="1078" y="0"/>
                </a:lnTo>
                <a:lnTo>
                  <a:pt x="1080" y="0"/>
                </a:lnTo>
                <a:lnTo>
                  <a:pt x="1080" y="0"/>
                </a:lnTo>
                <a:lnTo>
                  <a:pt x="1085" y="0"/>
                </a:lnTo>
                <a:lnTo>
                  <a:pt x="1085" y="0"/>
                </a:lnTo>
                <a:lnTo>
                  <a:pt x="1086" y="0"/>
                </a:lnTo>
                <a:lnTo>
                  <a:pt x="1086" y="0"/>
                </a:lnTo>
                <a:lnTo>
                  <a:pt x="1088" y="0"/>
                </a:lnTo>
                <a:lnTo>
                  <a:pt x="1088" y="0"/>
                </a:lnTo>
                <a:lnTo>
                  <a:pt x="1090" y="0"/>
                </a:lnTo>
                <a:lnTo>
                  <a:pt x="1090" y="0"/>
                </a:lnTo>
                <a:lnTo>
                  <a:pt x="1091" y="0"/>
                </a:lnTo>
                <a:lnTo>
                  <a:pt x="1091" y="0"/>
                </a:lnTo>
                <a:lnTo>
                  <a:pt x="1093" y="0"/>
                </a:lnTo>
                <a:lnTo>
                  <a:pt x="1093" y="0"/>
                </a:lnTo>
                <a:lnTo>
                  <a:pt x="1094" y="0"/>
                </a:lnTo>
                <a:lnTo>
                  <a:pt x="1094" y="0"/>
                </a:lnTo>
                <a:lnTo>
                  <a:pt x="1096" y="0"/>
                </a:lnTo>
                <a:lnTo>
                  <a:pt x="1096" y="0"/>
                </a:lnTo>
                <a:lnTo>
                  <a:pt x="1098" y="0"/>
                </a:lnTo>
                <a:lnTo>
                  <a:pt x="1098" y="0"/>
                </a:lnTo>
                <a:lnTo>
                  <a:pt x="1101" y="0"/>
                </a:lnTo>
                <a:lnTo>
                  <a:pt x="1101" y="0"/>
                </a:lnTo>
                <a:lnTo>
                  <a:pt x="1103" y="0"/>
                </a:lnTo>
                <a:lnTo>
                  <a:pt x="1103" y="0"/>
                </a:lnTo>
                <a:lnTo>
                  <a:pt x="1106" y="0"/>
                </a:lnTo>
                <a:lnTo>
                  <a:pt x="1106" y="0"/>
                </a:lnTo>
                <a:lnTo>
                  <a:pt x="1107" y="0"/>
                </a:lnTo>
                <a:lnTo>
                  <a:pt x="1107" y="0"/>
                </a:lnTo>
                <a:lnTo>
                  <a:pt x="1109" y="0"/>
                </a:lnTo>
                <a:lnTo>
                  <a:pt x="1109" y="0"/>
                </a:lnTo>
                <a:lnTo>
                  <a:pt x="1111" y="0"/>
                </a:lnTo>
                <a:lnTo>
                  <a:pt x="1111" y="0"/>
                </a:lnTo>
                <a:lnTo>
                  <a:pt x="1112" y="0"/>
                </a:lnTo>
                <a:lnTo>
                  <a:pt x="1112" y="0"/>
                </a:lnTo>
                <a:lnTo>
                  <a:pt x="1114" y="0"/>
                </a:lnTo>
                <a:lnTo>
                  <a:pt x="1114" y="0"/>
                </a:lnTo>
                <a:lnTo>
                  <a:pt x="1117" y="0"/>
                </a:lnTo>
                <a:lnTo>
                  <a:pt x="1117" y="0"/>
                </a:lnTo>
                <a:lnTo>
                  <a:pt x="1119" y="0"/>
                </a:lnTo>
                <a:lnTo>
                  <a:pt x="1119" y="0"/>
                </a:lnTo>
                <a:lnTo>
                  <a:pt x="1120" y="0"/>
                </a:lnTo>
                <a:lnTo>
                  <a:pt x="1120" y="0"/>
                </a:lnTo>
                <a:lnTo>
                  <a:pt x="1122" y="0"/>
                </a:lnTo>
                <a:lnTo>
                  <a:pt x="1122" y="0"/>
                </a:lnTo>
                <a:lnTo>
                  <a:pt x="1124" y="0"/>
                </a:lnTo>
                <a:lnTo>
                  <a:pt x="1124" y="0"/>
                </a:lnTo>
                <a:lnTo>
                  <a:pt x="1125" y="0"/>
                </a:lnTo>
                <a:lnTo>
                  <a:pt x="1125" y="0"/>
                </a:lnTo>
                <a:lnTo>
                  <a:pt x="1130" y="0"/>
                </a:lnTo>
                <a:lnTo>
                  <a:pt x="1130" y="0"/>
                </a:lnTo>
                <a:lnTo>
                  <a:pt x="1133" y="0"/>
                </a:lnTo>
                <a:lnTo>
                  <a:pt x="1133" y="0"/>
                </a:lnTo>
                <a:lnTo>
                  <a:pt x="1135" y="0"/>
                </a:lnTo>
                <a:lnTo>
                  <a:pt x="1135" y="0"/>
                </a:lnTo>
                <a:lnTo>
                  <a:pt x="1137" y="0"/>
                </a:lnTo>
                <a:lnTo>
                  <a:pt x="1137" y="0"/>
                </a:lnTo>
                <a:lnTo>
                  <a:pt x="1142" y="0"/>
                </a:lnTo>
                <a:lnTo>
                  <a:pt x="1142" y="0"/>
                </a:lnTo>
                <a:lnTo>
                  <a:pt x="1143" y="0"/>
                </a:lnTo>
                <a:lnTo>
                  <a:pt x="1143" y="0"/>
                </a:lnTo>
                <a:lnTo>
                  <a:pt x="1148" y="0"/>
                </a:lnTo>
                <a:lnTo>
                  <a:pt x="1148" y="0"/>
                </a:lnTo>
                <a:lnTo>
                  <a:pt x="1153" y="0"/>
                </a:lnTo>
                <a:lnTo>
                  <a:pt x="1153" y="0"/>
                </a:lnTo>
                <a:lnTo>
                  <a:pt x="1154" y="0"/>
                </a:lnTo>
                <a:lnTo>
                  <a:pt x="1154" y="0"/>
                </a:lnTo>
                <a:lnTo>
                  <a:pt x="1156" y="0"/>
                </a:lnTo>
                <a:lnTo>
                  <a:pt x="1156" y="0"/>
                </a:lnTo>
                <a:lnTo>
                  <a:pt x="1159" y="0"/>
                </a:lnTo>
                <a:lnTo>
                  <a:pt x="1159" y="0"/>
                </a:lnTo>
                <a:lnTo>
                  <a:pt x="1164" y="0"/>
                </a:lnTo>
                <a:lnTo>
                  <a:pt x="1164" y="0"/>
                </a:lnTo>
                <a:lnTo>
                  <a:pt x="1166" y="0"/>
                </a:lnTo>
                <a:lnTo>
                  <a:pt x="1166" y="0"/>
                </a:lnTo>
                <a:lnTo>
                  <a:pt x="1167" y="0"/>
                </a:lnTo>
                <a:lnTo>
                  <a:pt x="1167" y="0"/>
                </a:lnTo>
              </a:path>
            </a:pathLst>
          </a:custGeom>
          <a:noFill/>
          <a:ln w="17463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4E2FAE81-C1DB-45A8-B8BA-1A222B048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8076" y="1463675"/>
            <a:ext cx="0" cy="3032125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16">
            <a:extLst>
              <a:ext uri="{FF2B5EF4-FFF2-40B4-BE49-F238E27FC236}">
                <a16:creationId xmlns:a16="http://schemas.microsoft.com/office/drawing/2014/main" id="{674F0DED-4FF3-4A81-B283-547CE617EB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4378325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B4199110-2D0D-4B79-8BB1-010D51EBD1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4213225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8D4CE1DA-7AA8-4AD9-AE59-D5FDF90C24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3679825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6EA51FD5-FEB7-47D0-B4E4-1C70B7F9EE6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3516313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Line 20">
            <a:extLst>
              <a:ext uri="{FF2B5EF4-FFF2-40B4-BE49-F238E27FC236}">
                <a16:creationId xmlns:a16="http://schemas.microsoft.com/office/drawing/2014/main" id="{9A1563A5-012C-4A58-9AE7-B7D8EEC644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2981325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FA7F067E-09ED-49B2-A367-DA936A5A872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2817813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Line 22">
            <a:extLst>
              <a:ext uri="{FF2B5EF4-FFF2-40B4-BE49-F238E27FC236}">
                <a16:creationId xmlns:a16="http://schemas.microsoft.com/office/drawing/2014/main" id="{EB9DD508-E5A2-446A-9097-7DC960A618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2279650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13A9F33A-50B9-4E15-9129-927D71D04B4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2112963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Line 24">
            <a:extLst>
              <a:ext uri="{FF2B5EF4-FFF2-40B4-BE49-F238E27FC236}">
                <a16:creationId xmlns:a16="http://schemas.microsoft.com/office/drawing/2014/main" id="{2ADABE87-49FE-4EE7-AD5D-D5D52CFD7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813" y="1581150"/>
            <a:ext cx="682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FA94B6DE-273A-474C-84CC-A47BCE61C30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70088" y="1414463"/>
            <a:ext cx="4302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6">
            <a:extLst>
              <a:ext uri="{FF2B5EF4-FFF2-40B4-BE49-F238E27FC236}">
                <a16:creationId xmlns:a16="http://schemas.microsoft.com/office/drawing/2014/main" id="{21859A8F-7920-4F0F-9DBA-3B11EE35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70839CF9-B8DE-4466-8977-75BFD2AEA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6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769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CFF89D91-8A61-4234-8F81-0C2D9659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6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0E856E21-F2A7-41D5-A080-014A5A9FD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6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688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18077D79-6C6C-455A-9287-2D905DDF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31">
            <a:extLst>
              <a:ext uri="{FF2B5EF4-FFF2-40B4-BE49-F238E27FC236}">
                <a16:creationId xmlns:a16="http://schemas.microsoft.com/office/drawing/2014/main" id="{2E4B1118-E1AF-48A7-8934-4C698AA41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32">
            <a:extLst>
              <a:ext uri="{FF2B5EF4-FFF2-40B4-BE49-F238E27FC236}">
                <a16:creationId xmlns:a16="http://schemas.microsoft.com/office/drawing/2014/main" id="{1398EA73-DB0B-4FAF-89C4-F2F15E9CA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33">
            <a:extLst>
              <a:ext uri="{FF2B5EF4-FFF2-40B4-BE49-F238E27FC236}">
                <a16:creationId xmlns:a16="http://schemas.microsoft.com/office/drawing/2014/main" id="{9E82B434-01C9-474D-81FE-A355DFECB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5464175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34">
            <a:extLst>
              <a:ext uri="{FF2B5EF4-FFF2-40B4-BE49-F238E27FC236}">
                <a16:creationId xmlns:a16="http://schemas.microsoft.com/office/drawing/2014/main" id="{622BEDAE-92C6-48A3-B4EF-35F7DAEB5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5464175"/>
            <a:ext cx="28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36">
            <a:extLst>
              <a:ext uri="{FF2B5EF4-FFF2-40B4-BE49-F238E27FC236}">
                <a16:creationId xmlns:a16="http://schemas.microsoft.com/office/drawing/2014/main" id="{D232DB2E-B49D-43DB-93EE-7C652C654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37">
            <a:extLst>
              <a:ext uri="{FF2B5EF4-FFF2-40B4-BE49-F238E27FC236}">
                <a16:creationId xmlns:a16="http://schemas.microsoft.com/office/drawing/2014/main" id="{9A36CF74-57D5-46FD-A224-5A467998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6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784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38">
            <a:extLst>
              <a:ext uri="{FF2B5EF4-FFF2-40B4-BE49-F238E27FC236}">
                <a16:creationId xmlns:a16="http://schemas.microsoft.com/office/drawing/2014/main" id="{B0B643B6-2147-49A3-AA21-EFFB040A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6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748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39">
            <a:extLst>
              <a:ext uri="{FF2B5EF4-FFF2-40B4-BE49-F238E27FC236}">
                <a16:creationId xmlns:a16="http://schemas.microsoft.com/office/drawing/2014/main" id="{F8AB850F-4BC6-42F4-9444-8E945A5F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6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40">
            <a:extLst>
              <a:ext uri="{FF2B5EF4-FFF2-40B4-BE49-F238E27FC236}">
                <a16:creationId xmlns:a16="http://schemas.microsoft.com/office/drawing/2014/main" id="{42CA7350-F93C-4255-AFFD-758DFF2C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E5B475FA-B3D4-4307-8431-FE27490A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42">
            <a:extLst>
              <a:ext uri="{FF2B5EF4-FFF2-40B4-BE49-F238E27FC236}">
                <a16:creationId xmlns:a16="http://schemas.microsoft.com/office/drawing/2014/main" id="{0AC6372C-C537-4891-A153-D34DFC99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43">
            <a:extLst>
              <a:ext uri="{FF2B5EF4-FFF2-40B4-BE49-F238E27FC236}">
                <a16:creationId xmlns:a16="http://schemas.microsoft.com/office/drawing/2014/main" id="{0E165D45-EF69-4974-A31C-EC6EB72E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5253038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44">
            <a:extLst>
              <a:ext uri="{FF2B5EF4-FFF2-40B4-BE49-F238E27FC236}">
                <a16:creationId xmlns:a16="http://schemas.microsoft.com/office/drawing/2014/main" id="{B06C2990-6C88-4F9C-B1B1-42B36D47F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3" y="5253038"/>
            <a:ext cx="28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46">
            <a:extLst>
              <a:ext uri="{FF2B5EF4-FFF2-40B4-BE49-F238E27FC236}">
                <a16:creationId xmlns:a16="http://schemas.microsoft.com/office/drawing/2014/main" id="{C5063607-475C-4EDB-8249-3F52B416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04" y="5032038"/>
            <a:ext cx="12519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 at risk</a:t>
            </a: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Line 47">
            <a:extLst>
              <a:ext uri="{FF2B5EF4-FFF2-40B4-BE49-F238E27FC236}">
                <a16:creationId xmlns:a16="http://schemas.microsoft.com/office/drawing/2014/main" id="{FB2162DC-820B-4174-9FCA-23F3BEB5E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6" y="4495800"/>
            <a:ext cx="5199063" cy="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8">
            <a:extLst>
              <a:ext uri="{FF2B5EF4-FFF2-40B4-BE49-F238E27FC236}">
                <a16:creationId xmlns:a16="http://schemas.microsoft.com/office/drawing/2014/main" id="{26FA6519-BAAF-49B5-9589-5722D2E34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2376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49">
            <a:extLst>
              <a:ext uri="{FF2B5EF4-FFF2-40B4-BE49-F238E27FC236}">
                <a16:creationId xmlns:a16="http://schemas.microsoft.com/office/drawing/2014/main" id="{BB3CD196-B2EE-4339-B1B5-CC7C0E25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4608513"/>
            <a:ext cx="1793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50">
            <a:extLst>
              <a:ext uri="{FF2B5EF4-FFF2-40B4-BE49-F238E27FC236}">
                <a16:creationId xmlns:a16="http://schemas.microsoft.com/office/drawing/2014/main" id="{2AF0067E-C0B0-4858-87CA-584876D8B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4676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51">
            <a:extLst>
              <a:ext uri="{FF2B5EF4-FFF2-40B4-BE49-F238E27FC236}">
                <a16:creationId xmlns:a16="http://schemas.microsoft.com/office/drawing/2014/main" id="{A7920028-6144-443C-A51D-E21E7BB0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1" y="4608513"/>
            <a:ext cx="2809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Line 52">
            <a:extLst>
              <a:ext uri="{FF2B5EF4-FFF2-40B4-BE49-F238E27FC236}">
                <a16:creationId xmlns:a16="http://schemas.microsoft.com/office/drawing/2014/main" id="{0DAE1FDF-8166-47F9-9628-B4B6BFB81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53">
            <a:extLst>
              <a:ext uri="{FF2B5EF4-FFF2-40B4-BE49-F238E27FC236}">
                <a16:creationId xmlns:a16="http://schemas.microsoft.com/office/drawing/2014/main" id="{7C38CEBB-297A-4EC4-980E-6A9294D2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6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Line 54">
            <a:extLst>
              <a:ext uri="{FF2B5EF4-FFF2-40B4-BE49-F238E27FC236}">
                <a16:creationId xmlns:a16="http://schemas.microsoft.com/office/drawing/2014/main" id="{F0E92728-A08E-4C05-8EF4-93C7C8A08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55">
            <a:extLst>
              <a:ext uri="{FF2B5EF4-FFF2-40B4-BE49-F238E27FC236}">
                <a16:creationId xmlns:a16="http://schemas.microsoft.com/office/drawing/2014/main" id="{ECF52CF2-B685-4E84-A7BE-28D60E9E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6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Line 56">
            <a:extLst>
              <a:ext uri="{FF2B5EF4-FFF2-40B4-BE49-F238E27FC236}">
                <a16:creationId xmlns:a16="http://schemas.microsoft.com/office/drawing/2014/main" id="{39E86647-F935-4DB2-B8F2-64BECF4F8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1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57">
            <a:extLst>
              <a:ext uri="{FF2B5EF4-FFF2-40B4-BE49-F238E27FC236}">
                <a16:creationId xmlns:a16="http://schemas.microsoft.com/office/drawing/2014/main" id="{902388C9-A418-47F8-B588-57361B5E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Line 58">
            <a:extLst>
              <a:ext uri="{FF2B5EF4-FFF2-40B4-BE49-F238E27FC236}">
                <a16:creationId xmlns:a16="http://schemas.microsoft.com/office/drawing/2014/main" id="{3C41DCF4-B679-461C-A7D5-2D0F16ED4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1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59">
            <a:extLst>
              <a:ext uri="{FF2B5EF4-FFF2-40B4-BE49-F238E27FC236}">
                <a16:creationId xmlns:a16="http://schemas.microsoft.com/office/drawing/2014/main" id="{4FA60480-7A22-4F50-B4CF-AB8EF9D2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Line 60">
            <a:extLst>
              <a:ext uri="{FF2B5EF4-FFF2-40B4-BE49-F238E27FC236}">
                <a16:creationId xmlns:a16="http://schemas.microsoft.com/office/drawing/2014/main" id="{FC757693-BE89-4C47-86BF-B1225443D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001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61">
            <a:extLst>
              <a:ext uri="{FF2B5EF4-FFF2-40B4-BE49-F238E27FC236}">
                <a16:creationId xmlns:a16="http://schemas.microsoft.com/office/drawing/2014/main" id="{67340EFF-3A9A-41E4-A1FA-F46CF9BC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Line 62">
            <a:extLst>
              <a:ext uri="{FF2B5EF4-FFF2-40B4-BE49-F238E27FC236}">
                <a16:creationId xmlns:a16="http://schemas.microsoft.com/office/drawing/2014/main" id="{28C93955-F8FB-4F56-B494-C989BD4E1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3713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63">
            <a:extLst>
              <a:ext uri="{FF2B5EF4-FFF2-40B4-BE49-F238E27FC236}">
                <a16:creationId xmlns:a16="http://schemas.microsoft.com/office/drawing/2014/main" id="{B9F03F39-EA62-42DC-91F6-A752232C2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Line 64">
            <a:extLst>
              <a:ext uri="{FF2B5EF4-FFF2-40B4-BE49-F238E27FC236}">
                <a16:creationId xmlns:a16="http://schemas.microsoft.com/office/drawing/2014/main" id="{CA85DF0B-5D57-4416-BADF-3E7DF5F63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1251" y="4495800"/>
            <a:ext cx="0" cy="76200"/>
          </a:xfrm>
          <a:prstGeom prst="line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65">
            <a:extLst>
              <a:ext uri="{FF2B5EF4-FFF2-40B4-BE49-F238E27FC236}">
                <a16:creationId xmlns:a16="http://schemas.microsoft.com/office/drawing/2014/main" id="{DE3F1157-D5BA-4ECD-A50B-EE48169E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4608513"/>
            <a:ext cx="379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65">
            <a:extLst>
              <a:ext uri="{FF2B5EF4-FFF2-40B4-BE49-F238E27FC236}">
                <a16:creationId xmlns:a16="http://schemas.microsoft.com/office/drawing/2014/main" id="{7BAA6659-C3DD-4D4F-A32F-47DC0486A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864" y="4889405"/>
            <a:ext cx="22810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Days after randomization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28">
            <a:extLst>
              <a:ext uri="{FF2B5EF4-FFF2-40B4-BE49-F238E27FC236}">
                <a16:creationId xmlns:a16="http://schemas.microsoft.com/office/drawing/2014/main" id="{4E96B74A-C759-471B-9698-C47FBB6E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83" y="5452226"/>
            <a:ext cx="14683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Rivaroxaban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32">
            <a:extLst>
              <a:ext uri="{FF2B5EF4-FFF2-40B4-BE49-F238E27FC236}">
                <a16:creationId xmlns:a16="http://schemas.microsoft.com/office/drawing/2014/main" id="{336807AB-12F0-4AF8-BD20-B66EB4A27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57" y="5244424"/>
            <a:ext cx="13385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Antiplatelet arm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06FBBF1-C274-4863-8002-659E47DEA3DD}"/>
              </a:ext>
            </a:extLst>
          </p:cNvPr>
          <p:cNvSpPr txBox="1"/>
          <p:nvPr/>
        </p:nvSpPr>
        <p:spPr>
          <a:xfrm>
            <a:off x="4213226" y="3142978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 arm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FADD882-7702-41A5-AC31-C636224C016C}"/>
              </a:ext>
            </a:extLst>
          </p:cNvPr>
          <p:cNvSpPr txBox="1"/>
          <p:nvPr/>
        </p:nvSpPr>
        <p:spPr>
          <a:xfrm>
            <a:off x="5645944" y="3935916"/>
            <a:ext cx="207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Antiplatelet arm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B32E29F-CB02-432C-9F23-880220AC3117}"/>
              </a:ext>
            </a:extLst>
          </p:cNvPr>
          <p:cNvSpPr txBox="1"/>
          <p:nvPr/>
        </p:nvSpPr>
        <p:spPr>
          <a:xfrm>
            <a:off x="2581276" y="1463675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Rivaroxaban arm vs. Antiplatelet arm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Hazard ratio, 1.50 (95% CI: 0.95-2.37); p=0.08</a:t>
            </a:r>
          </a:p>
        </p:txBody>
      </p:sp>
      <p:sp>
        <p:nvSpPr>
          <p:cNvPr id="145" name="Rectangle 47">
            <a:extLst>
              <a:ext uri="{FF2B5EF4-FFF2-40B4-BE49-F238E27FC236}">
                <a16:creationId xmlns:a16="http://schemas.microsoft.com/office/drawing/2014/main" id="{7DDDF5D3-C14B-4DBE-BF81-727947896F3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11656" y="2666536"/>
            <a:ext cx="3334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Cumulative risk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19" grpId="0" animBg="1"/>
      <p:bldP spid="20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40" grpId="0"/>
      <p:bldP spid="141" grpId="0"/>
      <p:bldP spid="142" grpId="0"/>
      <p:bldP spid="143" grpId="0"/>
      <p:bldP spid="1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8B52D49577F4EB313174FC1C62ECD" ma:contentTypeVersion="9" ma:contentTypeDescription="Create a new document." ma:contentTypeScope="" ma:versionID="8c529869799367ff1902529c1f4a27c5">
  <xsd:schema xmlns:xsd="http://www.w3.org/2001/XMLSchema" xmlns:xs="http://www.w3.org/2001/XMLSchema" xmlns:p="http://schemas.microsoft.com/office/2006/metadata/properties" xmlns:ns3="a963ef13-c09e-478e-af70-2f5f63ee3b9f" targetNamespace="http://schemas.microsoft.com/office/2006/metadata/properties" ma:root="true" ma:fieldsID="f541be88c348dfbb7da748d83300a3a9" ns3:_="">
    <xsd:import namespace="a963ef13-c09e-478e-af70-2f5f63ee3b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3ef13-c09e-478e-af70-2f5f63ee3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F07EC-D8FF-4F87-9FF2-B4D02522BE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25DB46-8695-4C90-A819-39B0CE08C18E}">
  <ds:schemaRefs>
    <ds:schemaRef ds:uri="http://purl.org/dc/terms/"/>
    <ds:schemaRef ds:uri="a963ef13-c09e-478e-af70-2f5f63ee3b9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8AEB42-BB77-4E1B-9066-1D19E9B31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3ef13-c09e-478e-af70-2f5f63ee3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3090</Words>
  <Application>Microsoft Office PowerPoint</Application>
  <PresentationFormat>Widescreen</PresentationFormat>
  <Paragraphs>653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Lub Dub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Chris</dc:creator>
  <cp:lastModifiedBy>Karen Astle</cp:lastModifiedBy>
  <cp:revision>110</cp:revision>
  <dcterms:created xsi:type="dcterms:W3CDTF">2019-05-23T21:42:11Z</dcterms:created>
  <dcterms:modified xsi:type="dcterms:W3CDTF">2019-11-15T21:30:41Z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0x010100C6A8B52D49577F4EB313174FC1C62ECD</vt:lpwstr>
  </property>
</Properties>
</file>